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56" r:id="rId23"/>
    <p:sldId id="257" r:id="rId24"/>
    <p:sldId id="259" r:id="rId25"/>
    <p:sldId id="258" r:id="rId26"/>
    <p:sldId id="260" r:id="rId27"/>
    <p:sldId id="271" r:id="rId28"/>
    <p:sldId id="261" r:id="rId29"/>
    <p:sldId id="262" r:id="rId30"/>
    <p:sldId id="263" r:id="rId31"/>
    <p:sldId id="264" r:id="rId32"/>
    <p:sldId id="265" r:id="rId33"/>
    <p:sldId id="266" r:id="rId34"/>
    <p:sldId id="268" r:id="rId35"/>
    <p:sldId id="267" r:id="rId36"/>
    <p:sldId id="269" r:id="rId37"/>
    <p:sldId id="272" r:id="rId38"/>
    <p:sldId id="273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386A0A-FCF1-4C77-B8C1-57421CB3413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33E29BC-3C61-413E-8C68-159B5F7E9B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eanographerschoice.com/log/wp-content/Evo_large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Previously…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Ecological Organization</a:t>
            </a:r>
          </a:p>
          <a:p>
            <a:r>
              <a:rPr lang="en-US" dirty="0" smtClean="0"/>
              <a:t>Biosphere (containing everything)</a:t>
            </a:r>
          </a:p>
          <a:p>
            <a:r>
              <a:rPr lang="en-US" dirty="0" smtClean="0"/>
              <a:t>Biome</a:t>
            </a:r>
          </a:p>
          <a:p>
            <a:r>
              <a:rPr lang="en-US" dirty="0" smtClean="0"/>
              <a:t>Ecosystem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Population</a:t>
            </a:r>
          </a:p>
          <a:p>
            <a:r>
              <a:rPr lang="en-US" dirty="0" smtClean="0"/>
              <a:t>Organism – the individuals</a:t>
            </a:r>
          </a:p>
        </p:txBody>
      </p:sp>
    </p:spTree>
    <p:extLst>
      <p:ext uri="{BB962C8B-B14F-4D97-AF65-F5344CB8AC3E}">
        <p14:creationId xmlns:p14="http://schemas.microsoft.com/office/powerpoint/2010/main" val="9592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Linnaeus’ System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Focuses on </a:t>
            </a:r>
            <a:r>
              <a:rPr lang="en-US" b="1" u="sng" dirty="0" smtClean="0"/>
              <a:t>binomial nomenclature</a:t>
            </a:r>
            <a:r>
              <a:rPr lang="en-US" dirty="0" smtClean="0"/>
              <a:t>, which Linnaeus developed using…</a:t>
            </a:r>
          </a:p>
          <a:p>
            <a:pPr lvl="1"/>
            <a:r>
              <a:rPr lang="en-US" dirty="0" smtClean="0"/>
              <a:t>LATIN!</a:t>
            </a:r>
          </a:p>
          <a:p>
            <a:r>
              <a:rPr lang="en-US" dirty="0" smtClean="0"/>
              <a:t>All individuals belong to a </a:t>
            </a:r>
            <a:r>
              <a:rPr lang="en-US" b="1" i="1" dirty="0" smtClean="0"/>
              <a:t>genus</a:t>
            </a:r>
            <a:r>
              <a:rPr lang="en-US" dirty="0" smtClean="0"/>
              <a:t> and a </a:t>
            </a:r>
            <a:r>
              <a:rPr lang="en-US" b="1" i="1" dirty="0" smtClean="0"/>
              <a:t>species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Genus</a:t>
            </a:r>
            <a:r>
              <a:rPr lang="en-US" dirty="0" smtClean="0"/>
              <a:t> names are always italicized when typed or underlined when written. They are also always capitalized.</a:t>
            </a:r>
          </a:p>
          <a:p>
            <a:pPr lvl="1"/>
            <a:r>
              <a:rPr lang="en-US" i="1" dirty="0"/>
              <a:t>Species</a:t>
            </a:r>
            <a:r>
              <a:rPr lang="en-US" dirty="0" smtClean="0"/>
              <a:t> names are always italicized when typed or underlined when written. These are always lower case.</a:t>
            </a:r>
          </a:p>
          <a:p>
            <a:pPr lvl="1"/>
            <a:r>
              <a:rPr lang="en-US" dirty="0" smtClean="0"/>
              <a:t>The species name is the specific descriptor that sets individuals apart, such as a trait, a native habitat, or the name of the person who discovered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1952"/>
            <a:ext cx="2590800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White Oak Tree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3654552"/>
            <a:ext cx="2377440" cy="536448"/>
          </a:xfrm>
        </p:spPr>
        <p:txBody>
          <a:bodyPr>
            <a:normAutofit/>
          </a:bodyPr>
          <a:lstStyle/>
          <a:p>
            <a:pPr algn="ctr"/>
            <a:r>
              <a:rPr lang="en-US" sz="2000" i="1" dirty="0" err="1" smtClean="0">
                <a:solidFill>
                  <a:schemeClr val="bg1"/>
                </a:solidFill>
              </a:rPr>
              <a:t>Quercus</a:t>
            </a:r>
            <a:r>
              <a:rPr lang="en-US" sz="2000" i="1" dirty="0" smtClean="0">
                <a:solidFill>
                  <a:schemeClr val="bg1"/>
                </a:solidFill>
              </a:rPr>
              <a:t> alba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ohio-nature.com/image-files/full-white-oak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74" y="766445"/>
            <a:ext cx="6028426" cy="53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Barn Owl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3505200"/>
            <a:ext cx="2377440" cy="536448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err="1" smtClean="0">
                <a:solidFill>
                  <a:schemeClr val="bg1"/>
                </a:solidFill>
              </a:rPr>
              <a:t>Tyto</a:t>
            </a:r>
            <a:r>
              <a:rPr lang="en-US" sz="2400" i="1" dirty="0" smtClean="0">
                <a:solidFill>
                  <a:schemeClr val="bg1"/>
                </a:solidFill>
              </a:rPr>
              <a:t> alba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img1.wikia.nocookie.net/__cb20111220014119/guardiansofgahoole/images/9/99/Barn_Owl_in_f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8700"/>
            <a:ext cx="603090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Why binomial nomenclature?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species could have many common names, either within regions of a country or across the globe.</a:t>
            </a:r>
          </a:p>
          <a:p>
            <a:endParaRPr lang="en-US" dirty="0"/>
          </a:p>
          <a:p>
            <a:r>
              <a:rPr lang="en-US" dirty="0" smtClean="0"/>
              <a:t>Specific names and descriptors allow global communication without confusion.</a:t>
            </a:r>
          </a:p>
          <a:p>
            <a:endParaRPr lang="en-US" dirty="0"/>
          </a:p>
          <a:p>
            <a:r>
              <a:rPr lang="en-US" dirty="0" smtClean="0"/>
              <a:t>Some genera (plural form of genus) may contain hundreds of species.</a:t>
            </a:r>
          </a:p>
        </p:txBody>
      </p:sp>
    </p:spTree>
    <p:extLst>
      <p:ext uri="{BB962C8B-B14F-4D97-AF65-F5344CB8AC3E}">
        <p14:creationId xmlns:p14="http://schemas.microsoft.com/office/powerpoint/2010/main" val="22570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Linnaeus’ System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Kingdom (least specific)</a:t>
            </a:r>
          </a:p>
          <a:p>
            <a:r>
              <a:rPr lang="en-US" dirty="0" smtClean="0"/>
              <a:t>Phylum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Genus</a:t>
            </a:r>
          </a:p>
          <a:p>
            <a:r>
              <a:rPr lang="en-US" dirty="0" smtClean="0"/>
              <a:t>Species (most specific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93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2743200" cy="2590800"/>
          </a:xfrm>
        </p:spPr>
        <p:txBody>
          <a:bodyPr anchor="ctr"/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Kingdom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8194" name="Picture 2" descr="Magic Kingdom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097"/>
            <a:ext cx="5200650" cy="61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Defining Linnaean Taxonomy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Kingdom</a:t>
            </a:r>
            <a:r>
              <a:rPr lang="en-US" dirty="0" smtClean="0"/>
              <a:t>: most broad grouping of organisms (</a:t>
            </a:r>
            <a:r>
              <a:rPr lang="en-US" dirty="0" err="1" smtClean="0"/>
              <a:t>kinda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Six kingdoms – Animalia, Plantae, Fungi, Protista, Archaea, Bacteria</a:t>
            </a:r>
          </a:p>
          <a:p>
            <a:r>
              <a:rPr lang="en-US" i="1" dirty="0" smtClean="0"/>
              <a:t>Phylum:</a:t>
            </a:r>
            <a:r>
              <a:rPr lang="en-US" dirty="0" smtClean="0"/>
              <a:t> taxa that sort kingdoms into the most basic characteristics.</a:t>
            </a:r>
          </a:p>
          <a:p>
            <a:pPr lvl="1"/>
            <a:r>
              <a:rPr lang="en-US" dirty="0" smtClean="0"/>
              <a:t>There are 35 </a:t>
            </a:r>
            <a:r>
              <a:rPr lang="en-US" i="1" dirty="0" smtClean="0"/>
              <a:t>phyla</a:t>
            </a:r>
            <a:r>
              <a:rPr lang="en-US" dirty="0" smtClean="0"/>
              <a:t> within kingdom Animalia</a:t>
            </a:r>
          </a:p>
          <a:p>
            <a:r>
              <a:rPr lang="en-US" i="1" dirty="0" smtClean="0"/>
              <a:t>Class</a:t>
            </a:r>
            <a:r>
              <a:rPr lang="en-US" dirty="0" smtClean="0"/>
              <a:t>: more specific traits (111 classes within Animalia)</a:t>
            </a:r>
          </a:p>
          <a:p>
            <a:r>
              <a:rPr lang="en-US" i="1" dirty="0" smtClean="0"/>
              <a:t>Order</a:t>
            </a:r>
            <a:r>
              <a:rPr lang="en-US" dirty="0" smtClean="0"/>
              <a:t>: more specific, often using similar suffixes for closely related orders within a class.</a:t>
            </a:r>
          </a:p>
          <a:p>
            <a:pPr lvl="1"/>
            <a:r>
              <a:rPr lang="en-US" dirty="0" smtClean="0"/>
              <a:t>Example:  primates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Defining Linnaean Taxonomy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Family</a:t>
            </a:r>
            <a:r>
              <a:rPr lang="en-US" dirty="0" smtClean="0"/>
              <a:t>: becoming very specific, only having a few organisms within. Family members often share many traits and can be confused with each other.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cebidae</a:t>
            </a:r>
            <a:endParaRPr lang="en-US" dirty="0" smtClean="0"/>
          </a:p>
          <a:p>
            <a:r>
              <a:rPr lang="en-US" i="1" dirty="0" smtClean="0"/>
              <a:t>Genus</a:t>
            </a:r>
            <a:r>
              <a:rPr lang="en-US" dirty="0" smtClean="0"/>
              <a:t>: very closely related organisms that share most traits and very often share a common ancestor. Members within a genus often fill the same niche.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err="1" smtClean="0"/>
              <a:t>Cebus</a:t>
            </a:r>
            <a:endParaRPr lang="en-US" i="1" dirty="0" smtClean="0"/>
          </a:p>
          <a:p>
            <a:r>
              <a:rPr lang="en-US" i="1" dirty="0" smtClean="0"/>
              <a:t>Species</a:t>
            </a:r>
            <a:r>
              <a:rPr lang="en-US" dirty="0" smtClean="0"/>
              <a:t>: the most specific taxa. A species will have one or more defining traits that no other members of the genus have.</a:t>
            </a:r>
          </a:p>
          <a:p>
            <a:pPr lvl="1"/>
            <a:r>
              <a:rPr lang="en-US" dirty="0" smtClean="0"/>
              <a:t>Example:  </a:t>
            </a:r>
            <a:r>
              <a:rPr lang="en-US" i="1" dirty="0" err="1" smtClean="0"/>
              <a:t>capucinus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31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267004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Pangolin</a:t>
            </a:r>
            <a:endParaRPr lang="en-US" sz="4000" b="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blogs.scientificamerican.com/extinction-countdown/files/2012/02/pango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06" y="1295400"/>
            <a:ext cx="608020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4040188" cy="639762"/>
          </a:xfrm>
        </p:spPr>
        <p:txBody>
          <a:bodyPr>
            <a:noAutofit/>
          </a:bodyPr>
          <a:lstStyle/>
          <a:p>
            <a:r>
              <a:rPr lang="en-US" sz="4000" b="0" dirty="0" smtClean="0"/>
              <a:t>Giant Panda</a:t>
            </a:r>
            <a:endParaRPr lang="en-US" sz="4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sz="4300" b="0" dirty="0" smtClean="0"/>
              <a:t>Raccoon</a:t>
            </a:r>
            <a:endParaRPr lang="en-US" b="0" dirty="0"/>
          </a:p>
        </p:txBody>
      </p:sp>
      <p:pic>
        <p:nvPicPr>
          <p:cNvPr id="7" name="Picture 2" descr="http://www.todayifoundout.com/wp-content/uploads/2013/10/giant-pan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welcomewildlife.com/site/content/pages/images/Mammals/Raccoon%20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552700"/>
            <a:ext cx="40290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Switching Gears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looked at how things interact and talked about how those interactions affect the various levels of ecological organization.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the next unit, we’ll be looking at how organisms are related. Specifically, we’ll be looking at how organisms are classified based on ancestry.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259384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Red Panda</a:t>
            </a:r>
            <a:endParaRPr lang="en-US" sz="4000" b="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knoxville-zoo.org/sites/www/Uploads/images/Exhibits/panda1_7090415454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5676"/>
            <a:ext cx="5608320" cy="38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/>
              <a:t>Limitations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Linnaean taxonomy focuses specifically on physical traits and similarities.</a:t>
            </a:r>
          </a:p>
          <a:p>
            <a:endParaRPr lang="en-US" dirty="0" smtClean="0"/>
          </a:p>
          <a:p>
            <a:r>
              <a:rPr lang="en-US" dirty="0" smtClean="0"/>
              <a:t>In the Linnaean system, completely unrelated species may develop similar traits and therefore be classified together.</a:t>
            </a:r>
          </a:p>
          <a:p>
            <a:endParaRPr lang="en-US" dirty="0" smtClean="0"/>
          </a:p>
          <a:p>
            <a:r>
              <a:rPr lang="en-US" dirty="0" smtClean="0"/>
              <a:t>Modern technology allows us to look at the genetic information and therefore truly look at a species’ common ancestor. </a:t>
            </a:r>
          </a:p>
        </p:txBody>
      </p:sp>
    </p:spTree>
    <p:extLst>
      <p:ext uri="{BB962C8B-B14F-4D97-AF65-F5344CB8AC3E}">
        <p14:creationId xmlns:p14="http://schemas.microsoft.com/office/powerpoint/2010/main" val="21409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Cladistics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23622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We classify organisms based on common ancestry.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Any group of organisms with a shared evolutionary history is called a </a:t>
            </a:r>
            <a:r>
              <a:rPr lang="en-US" i="1" dirty="0" smtClean="0">
                <a:latin typeface="+mj-lt"/>
              </a:rPr>
              <a:t>phylogeny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33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1"/>
            <a:ext cx="7772400" cy="14478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Phylogenies are often shown as branching tree diagrams, kind of like a family tree. </a:t>
            </a:r>
            <a:endParaRPr lang="en-US" sz="2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Each </a:t>
            </a:r>
            <a:r>
              <a:rPr lang="en-US" sz="2600" dirty="0">
                <a:latin typeface="+mj-lt"/>
              </a:rPr>
              <a:t>branch shows a relation.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1026" name="Picture 2" descr="http://evolution.berkeley.edu/evolibrary/images/miscon_fig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45" y="3276600"/>
            <a:ext cx="711431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2438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Growing more specific than Linnaean Taxonomy: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Remember: Linnaeus focused purely on physical or structural traits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Organisms were related simply by looking alike.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5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scientificamerican.com/extinction-countdown/files/2012/02/pangol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r="10079"/>
          <a:stretch/>
        </p:blipFill>
        <p:spPr bwMode="auto">
          <a:xfrm>
            <a:off x="6324600" y="3962400"/>
            <a:ext cx="242751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Linnaean Taxonomy relied 100% on </a:t>
            </a:r>
            <a:r>
              <a:rPr lang="en-US" i="1" dirty="0" smtClean="0">
                <a:latin typeface="+mj-lt"/>
              </a:rPr>
              <a:t>morphology</a:t>
            </a:r>
            <a:r>
              <a:rPr lang="en-US" dirty="0" smtClean="0">
                <a:latin typeface="+mj-lt"/>
              </a:rPr>
              <a:t>, the structural relationships between organisms.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Modern taxonomy combines morphology with genetics.</a:t>
            </a:r>
          </a:p>
          <a:p>
            <a:pPr lvl="1"/>
            <a:r>
              <a:rPr lang="en-US" dirty="0" smtClean="0">
                <a:latin typeface="+mj-lt"/>
              </a:rPr>
              <a:t>Remember the pangolin?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It has avian morphology,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even though it’s a mammal…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and it’s still cute!</a:t>
            </a:r>
          </a:p>
        </p:txBody>
      </p:sp>
    </p:spTree>
    <p:extLst>
      <p:ext uri="{BB962C8B-B14F-4D97-AF65-F5344CB8AC3E}">
        <p14:creationId xmlns:p14="http://schemas.microsoft.com/office/powerpoint/2010/main" val="24979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camera.as.arizona.edu/NatSci102/NatSci/images/convergent_files/TetrapodLim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997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latin typeface="+mj-lt"/>
              </a:rPr>
              <a:t>Cladistics</a:t>
            </a:r>
            <a:r>
              <a:rPr lang="en-US" dirty="0" smtClean="0">
                <a:latin typeface="+mj-lt"/>
              </a:rPr>
              <a:t> is classification based on common ancestry.</a:t>
            </a:r>
          </a:p>
          <a:p>
            <a:pPr lvl="1"/>
            <a:r>
              <a:rPr lang="en-US" dirty="0" smtClean="0">
                <a:latin typeface="+mj-lt"/>
              </a:rPr>
              <a:t>This combines Linnaean Taxonomy (morphology) with evolutionary theory.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Goal: Sort species into branches (IN ORDER) based upon common ancestry.</a:t>
            </a:r>
          </a:p>
          <a:p>
            <a:pPr lvl="1"/>
            <a:r>
              <a:rPr lang="en-US" dirty="0" smtClean="0">
                <a:latin typeface="+mj-lt"/>
              </a:rPr>
              <a:t>Example: Glyptodon		    Armadillo</a:t>
            </a:r>
            <a:endParaRPr lang="en-US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46482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img1.wikia.nocookie.net/__cb20101118073349/prehistoricearth/images/e/e8/Glypto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25146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upload.wikimedia.org/wikipedia/commons/b/b4/Nine-banded_Armadil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31080"/>
            <a:ext cx="2473844" cy="14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cinchlearning.com/clarity/cinch/glencoe_science_2012_texas/images/ebooks/sci7/201_2/sci_201_2_figur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7" y="3810000"/>
            <a:ext cx="4494586" cy="28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Diagrams of the evolutionary tree showing the relationship between organisms based on common ancestors.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Root: </a:t>
            </a:r>
            <a:r>
              <a:rPr lang="en-US" i="1" dirty="0" smtClean="0">
                <a:latin typeface="+mj-lt"/>
              </a:rPr>
              <a:t>clade</a:t>
            </a:r>
            <a:r>
              <a:rPr lang="en-US" dirty="0" smtClean="0">
                <a:latin typeface="+mj-lt"/>
              </a:rPr>
              <a:t>, a group of species sharing a common ancestor; from the Greek meaning “branch”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9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266700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Family Tree Example</a:t>
            </a:r>
            <a:endParaRPr lang="en-US" sz="4000" b="0" dirty="0">
              <a:ln w="12700" cmpd="sng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Users\Dan Reed\Downloads\6492-donald-duck-family-tree-i-n-f-o-r-m-a-t-i-o-n-2-s-h-a-r-e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36" y="1208920"/>
            <a:ext cx="6012064" cy="4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Cladograms</a:t>
            </a:r>
            <a:r>
              <a:rPr lang="en-US" dirty="0" smtClean="0">
                <a:latin typeface="+mj-lt"/>
              </a:rPr>
              <a:t> show evolution more clearly than Linnaean Taxonomy.</a:t>
            </a:r>
          </a:p>
          <a:p>
            <a:r>
              <a:rPr lang="en-US" dirty="0" smtClean="0">
                <a:latin typeface="+mj-lt"/>
              </a:rPr>
              <a:t>Over the course of time, certain traits have emerged or changed.</a:t>
            </a:r>
          </a:p>
          <a:p>
            <a:r>
              <a:rPr lang="en-US" dirty="0" smtClean="0">
                <a:latin typeface="+mj-lt"/>
              </a:rPr>
              <a:t>Some groups may share one trait but no other traits.</a:t>
            </a:r>
          </a:p>
          <a:p>
            <a:r>
              <a:rPr lang="en-US" dirty="0" smtClean="0">
                <a:latin typeface="+mj-lt"/>
              </a:rPr>
              <a:t>As traits evolve, we call them </a:t>
            </a:r>
            <a:r>
              <a:rPr lang="en-US" b="1" u="sng" dirty="0" smtClean="0">
                <a:latin typeface="+mj-lt"/>
              </a:rPr>
              <a:t>derived characters</a:t>
            </a:r>
            <a:r>
              <a:rPr lang="en-US" b="1" i="1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or states of appearance.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Groups that are more closely related will share many derived characters.</a:t>
            </a:r>
          </a:p>
          <a:p>
            <a:r>
              <a:rPr lang="en-US" dirty="0" smtClean="0">
                <a:latin typeface="+mj-lt"/>
              </a:rPr>
              <a:t>Any group that shares no derived characters is called an </a:t>
            </a:r>
            <a:r>
              <a:rPr lang="en-US" i="1" dirty="0" err="1" smtClean="0">
                <a:latin typeface="+mj-lt"/>
              </a:rPr>
              <a:t>outgroup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5122" name="Picture 2" descr="http://openwetware.org/images/thumb/1/12/L5_tree_outgroup.jpg/375px-L5_tree_out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67529"/>
            <a:ext cx="3886200" cy="31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</a:t>
            </a:r>
            <a:r>
              <a:rPr lang="en-US" dirty="0" err="1" smtClean="0"/>
              <a:t>Cladogram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Derived Characters </a:t>
            </a:r>
            <a:r>
              <a:rPr lang="en-US" dirty="0" smtClean="0">
                <a:latin typeface="+mj-lt"/>
              </a:rPr>
              <a:t>– on the main branch, beginning at the bottom left and moving toward the top right.</a:t>
            </a:r>
          </a:p>
          <a:p>
            <a:endParaRPr lang="en-US" dirty="0">
              <a:latin typeface="+mj-lt"/>
            </a:endParaRPr>
          </a:p>
          <a:p>
            <a:r>
              <a:rPr lang="en-US" i="1" dirty="0" smtClean="0">
                <a:latin typeface="+mj-lt"/>
              </a:rPr>
              <a:t>Nodes</a:t>
            </a:r>
            <a:r>
              <a:rPr lang="en-US" dirty="0" smtClean="0">
                <a:latin typeface="+mj-lt"/>
              </a:rPr>
              <a:t> – each spot where a branch splits away, where the first node (bottom left) represents the common ancestor.</a:t>
            </a:r>
          </a:p>
          <a:p>
            <a:endParaRPr lang="en-US" dirty="0">
              <a:latin typeface="+mj-lt"/>
            </a:endParaRPr>
          </a:p>
          <a:p>
            <a:r>
              <a:rPr lang="en-US" i="1" dirty="0" smtClean="0">
                <a:latin typeface="+mj-lt"/>
              </a:rPr>
              <a:t>Clades</a:t>
            </a:r>
            <a:r>
              <a:rPr lang="en-US" dirty="0" smtClean="0">
                <a:latin typeface="+mj-lt"/>
              </a:rPr>
              <a:t> – groups sharing a common ancestor.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2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Monophyletic</a:t>
            </a:r>
            <a:r>
              <a:rPr lang="en-US" dirty="0" smtClean="0">
                <a:latin typeface="+mj-lt"/>
              </a:rPr>
              <a:t> – share common ancestry completely.</a:t>
            </a:r>
          </a:p>
          <a:p>
            <a:r>
              <a:rPr lang="en-US" i="1" dirty="0" smtClean="0">
                <a:latin typeface="+mj-lt"/>
              </a:rPr>
              <a:t>Paraphyletic</a:t>
            </a:r>
            <a:r>
              <a:rPr lang="en-US" dirty="0" smtClean="0">
                <a:latin typeface="+mj-lt"/>
              </a:rPr>
              <a:t> – share common ancestry, but clade does not include all derived characters.</a:t>
            </a:r>
          </a:p>
          <a:p>
            <a:r>
              <a:rPr lang="en-US" i="1" dirty="0" err="1" smtClean="0">
                <a:latin typeface="+mj-lt"/>
              </a:rPr>
              <a:t>Apomorphic</a:t>
            </a:r>
            <a:r>
              <a:rPr lang="en-US" dirty="0" smtClean="0">
                <a:latin typeface="+mj-lt"/>
              </a:rPr>
              <a:t> – advanced derived characters, or more evolved traits.</a:t>
            </a:r>
          </a:p>
          <a:p>
            <a:r>
              <a:rPr lang="en-US" i="1" dirty="0" err="1" smtClean="0">
                <a:latin typeface="+mj-lt"/>
              </a:rPr>
              <a:t>Plesiomorphic</a:t>
            </a:r>
            <a:r>
              <a:rPr lang="en-US" dirty="0" smtClean="0">
                <a:latin typeface="+mj-lt"/>
              </a:rPr>
              <a:t> – primitive derived characters, or less evolved traits.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02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Clade</a:t>
            </a:r>
            <a:endParaRPr lang="en-US" dirty="0"/>
          </a:p>
        </p:txBody>
      </p:sp>
      <p:pic>
        <p:nvPicPr>
          <p:cNvPr id="6146" name="Picture 2" descr="http://www.geol.umd.edu/~tholtz/G104/figures/livet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2" y="2286000"/>
            <a:ext cx="8615796" cy="29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Linnaean Taxonomy focuses on morphology.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Cladistics merges morphology and evolution.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We get the whole picture by looking at molecular evidence along with morphology and cladistics.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07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DNA Sequences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Protein Synthesis</a:t>
            </a:r>
          </a:p>
          <a:p>
            <a:pPr lvl="1"/>
            <a:r>
              <a:rPr lang="en-US" dirty="0" smtClean="0">
                <a:latin typeface="+mj-lt"/>
              </a:rPr>
              <a:t>Use of this evidence helps scientists to rearrange taxa and clades to more accurately show evolution and relationships.</a:t>
            </a:r>
          </a:p>
          <a:p>
            <a:pPr lvl="1"/>
            <a:r>
              <a:rPr lang="en-US" dirty="0" smtClean="0">
                <a:latin typeface="+mj-lt"/>
              </a:rPr>
              <a:t>Molecular evidence also helps measure evolutionary time.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3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7"/>
          <a:stretch/>
        </p:blipFill>
        <p:spPr>
          <a:xfrm>
            <a:off x="697179" y="838201"/>
            <a:ext cx="7749642" cy="5181598"/>
          </a:xfrm>
        </p:spPr>
      </p:pic>
    </p:spTree>
    <p:extLst>
      <p:ext uri="{BB962C8B-B14F-4D97-AF65-F5344CB8AC3E}">
        <p14:creationId xmlns:p14="http://schemas.microsoft.com/office/powerpoint/2010/main" val="42462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3505198"/>
          </a:xfrm>
        </p:spPr>
      </p:pic>
    </p:spTree>
    <p:extLst>
      <p:ext uri="{BB962C8B-B14F-4D97-AF65-F5344CB8AC3E}">
        <p14:creationId xmlns:p14="http://schemas.microsoft.com/office/powerpoint/2010/main" val="22636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://www.oceanographerschoice.com/log/wp-content/Evo_large.gif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2667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Family Tree Example</a:t>
            </a:r>
            <a:endParaRPr lang="en-US" sz="3600" dirty="0"/>
          </a:p>
        </p:txBody>
      </p:sp>
      <p:pic>
        <p:nvPicPr>
          <p:cNvPr id="2050" name="Picture 2" descr="http://images2.fanpop.com/image/photos/13900000/Weasley-Family-Tree-harry-potter-13929845-2560-2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47845"/>
            <a:ext cx="6023478" cy="51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2667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Family Tree Example</a:t>
            </a:r>
            <a:endParaRPr lang="en-US" sz="3600" dirty="0"/>
          </a:p>
        </p:txBody>
      </p:sp>
      <p:pic>
        <p:nvPicPr>
          <p:cNvPr id="3074" name="Picture 2" descr="http://laughingsquid.com/wp-content/uploads/star-wars-family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44" y="297180"/>
            <a:ext cx="5010912" cy="6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Ancestry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Eventually, we will look at ancestry from a genetic standpoint, as with a family tree.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now, ancestry refers to a </a:t>
            </a:r>
            <a:r>
              <a:rPr lang="en-US" i="1" dirty="0" smtClean="0"/>
              <a:t>common ancestor</a:t>
            </a:r>
            <a:r>
              <a:rPr lang="en-US" dirty="0" smtClean="0"/>
              <a:t>, which is an the most primitive version of all related organisms.</a:t>
            </a:r>
          </a:p>
        </p:txBody>
      </p:sp>
    </p:spTree>
    <p:extLst>
      <p:ext uri="{BB962C8B-B14F-4D97-AF65-F5344CB8AC3E}">
        <p14:creationId xmlns:p14="http://schemas.microsoft.com/office/powerpoint/2010/main" val="24900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000" b="0" dirty="0" smtClean="0"/>
              <a:t>Carl Linnaeus</a:t>
            </a:r>
            <a:r>
              <a:rPr lang="en-US" sz="4000" b="0" dirty="0"/>
              <a:t> </a:t>
            </a:r>
            <a:r>
              <a:rPr lang="en-US" sz="4000" b="0" dirty="0" smtClean="0"/>
              <a:t>(1707-1778)</a:t>
            </a:r>
            <a:endParaRPr lang="en-US" sz="40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572000" cy="5010149"/>
          </a:xfrm>
        </p:spPr>
        <p:txBody>
          <a:bodyPr>
            <a:normAutofit/>
          </a:bodyPr>
          <a:lstStyle/>
          <a:p>
            <a:r>
              <a:rPr lang="en-US" dirty="0" smtClean="0"/>
              <a:t>Swedish botanist, zoologist, and professor.</a:t>
            </a:r>
          </a:p>
          <a:p>
            <a:r>
              <a:rPr lang="en-US" dirty="0" smtClean="0"/>
              <a:t>Changed his name to </a:t>
            </a:r>
            <a:r>
              <a:rPr lang="en-US" dirty="0" err="1" smtClean="0"/>
              <a:t>Carolus</a:t>
            </a:r>
            <a:r>
              <a:rPr lang="en-US" dirty="0" smtClean="0"/>
              <a:t> because</a:t>
            </a:r>
          </a:p>
          <a:p>
            <a:pPr lvl="1"/>
            <a:r>
              <a:rPr lang="en-US" dirty="0" smtClean="0"/>
              <a:t>He was obsessed with Latin</a:t>
            </a:r>
          </a:p>
          <a:p>
            <a:pPr lvl="1"/>
            <a:r>
              <a:rPr lang="en-US" dirty="0" smtClean="0"/>
              <a:t>He was obsessed with classifying things.</a:t>
            </a:r>
          </a:p>
          <a:p>
            <a:r>
              <a:rPr lang="en-US" dirty="0" smtClean="0"/>
              <a:t>His obsessions led to the standard classification system we use today.</a:t>
            </a:r>
            <a:endParaRPr lang="en-US" dirty="0"/>
          </a:p>
        </p:txBody>
      </p:sp>
      <p:pic>
        <p:nvPicPr>
          <p:cNvPr id="4098" name="Picture 2" descr="http://www.mnh.si.edu/exhibits/linnaeus/images/linnaeus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10668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Some Vocabulary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Taxonomy</a:t>
            </a:r>
            <a:r>
              <a:rPr lang="en-US" dirty="0" smtClean="0"/>
              <a:t>: the science of naming and classifying organisms.</a:t>
            </a:r>
          </a:p>
          <a:p>
            <a:pPr lvl="1"/>
            <a:r>
              <a:rPr lang="en-US" dirty="0" smtClean="0"/>
              <a:t>Typically uses physical or structural traits</a:t>
            </a:r>
          </a:p>
          <a:p>
            <a:pPr lvl="1"/>
            <a:r>
              <a:rPr lang="en-US" dirty="0" smtClean="0"/>
              <a:t>Creates a hierarchy of organisms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group within the system is called a </a:t>
            </a:r>
            <a:r>
              <a:rPr lang="en-US" b="1" u="sng" dirty="0" smtClean="0"/>
              <a:t>taxon</a:t>
            </a:r>
            <a:r>
              <a:rPr lang="en-US" dirty="0" smtClean="0"/>
              <a:t>. We will often refer to different </a:t>
            </a:r>
            <a:r>
              <a:rPr lang="en-US" b="1" u="sng" dirty="0" smtClean="0"/>
              <a:t>taxa</a:t>
            </a:r>
            <a:r>
              <a:rPr lang="en-US" dirty="0" smtClean="0"/>
              <a:t> as we talk about groups.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 smtClean="0"/>
              <a:t>Species</a:t>
            </a:r>
            <a:r>
              <a:rPr lang="en-US" dirty="0"/>
              <a:t> </a:t>
            </a:r>
            <a:r>
              <a:rPr lang="en-US" dirty="0" smtClean="0"/>
              <a:t>will refer to a group of organisms that can breed and reproduce, and whose offspring are viable and also able to reproduce.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376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Taxidermy</a:t>
            </a:r>
            <a:endParaRPr lang="en-US" sz="4000" b="0" dirty="0"/>
          </a:p>
        </p:txBody>
      </p:sp>
      <p:pic>
        <p:nvPicPr>
          <p:cNvPr id="5122" name="Picture 2" descr="http://bisonworld.org/yahoo_site_admin/assets/images/squirrel_taxidermy_golf.7871004_st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r="15168"/>
          <a:stretch/>
        </p:blipFill>
        <p:spPr bwMode="auto">
          <a:xfrm>
            <a:off x="609600" y="1981200"/>
            <a:ext cx="3535680" cy="39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edia.basspro.com/2012/wildlife-creations/images/gallery/northam/fox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32713"/>
            <a:ext cx="4334070" cy="33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741</TotalTime>
  <Words>979</Words>
  <Application>Microsoft Office PowerPoint</Application>
  <PresentationFormat>On-screen Show (4:3)</PresentationFormat>
  <Paragraphs>146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Century Gothic</vt:lpstr>
      <vt:lpstr>Palatino Linotype</vt:lpstr>
      <vt:lpstr>Wingdings 2</vt:lpstr>
      <vt:lpstr>Equity</vt:lpstr>
      <vt:lpstr>Previously…</vt:lpstr>
      <vt:lpstr>Switching Gears</vt:lpstr>
      <vt:lpstr>Family Tree Example</vt:lpstr>
      <vt:lpstr>Family Tree Example</vt:lpstr>
      <vt:lpstr>Family Tree Example</vt:lpstr>
      <vt:lpstr>Ancestry</vt:lpstr>
      <vt:lpstr>Carl Linnaeus (1707-1778)</vt:lpstr>
      <vt:lpstr>Some Vocabulary</vt:lpstr>
      <vt:lpstr>Taxidermy</vt:lpstr>
      <vt:lpstr>Linnaeus’ System</vt:lpstr>
      <vt:lpstr>White Oak Tree</vt:lpstr>
      <vt:lpstr>Barn Owl</vt:lpstr>
      <vt:lpstr>Why binomial nomenclature?</vt:lpstr>
      <vt:lpstr>Linnaeus’ System</vt:lpstr>
      <vt:lpstr>Kingdom</vt:lpstr>
      <vt:lpstr>Defining Linnaean Taxonomy</vt:lpstr>
      <vt:lpstr>Defining Linnaean Taxonomy</vt:lpstr>
      <vt:lpstr>Pangolin</vt:lpstr>
      <vt:lpstr>PowerPoint Presentation</vt:lpstr>
      <vt:lpstr>Red Panda</vt:lpstr>
      <vt:lpstr>Limitations</vt:lpstr>
      <vt:lpstr>Cladistics</vt:lpstr>
      <vt:lpstr>More on Classification</vt:lpstr>
      <vt:lpstr>Phylogenies</vt:lpstr>
      <vt:lpstr>More Specific</vt:lpstr>
      <vt:lpstr>Morphology</vt:lpstr>
      <vt:lpstr>PowerPoint Presentation</vt:lpstr>
      <vt:lpstr>Cladistics</vt:lpstr>
      <vt:lpstr>Cladograms</vt:lpstr>
      <vt:lpstr>Evolution</vt:lpstr>
      <vt:lpstr>Relations</vt:lpstr>
      <vt:lpstr>Reading a Cladogram</vt:lpstr>
      <vt:lpstr>More Advanced Reading</vt:lpstr>
      <vt:lpstr>Example Clade</vt:lpstr>
      <vt:lpstr>The Big Picture</vt:lpstr>
      <vt:lpstr>Molecular Evidence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Reed</dc:creator>
  <cp:lastModifiedBy>Michael Grimmett</cp:lastModifiedBy>
  <cp:revision>15</cp:revision>
  <dcterms:created xsi:type="dcterms:W3CDTF">2014-09-18T03:09:11Z</dcterms:created>
  <dcterms:modified xsi:type="dcterms:W3CDTF">2019-04-12T17:02:08Z</dcterms:modified>
</cp:coreProperties>
</file>