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65" r:id="rId3"/>
    <p:sldId id="266" r:id="rId4"/>
    <p:sldId id="257" r:id="rId5"/>
    <p:sldId id="267" r:id="rId6"/>
    <p:sldId id="268" r:id="rId7"/>
    <p:sldId id="259" r:id="rId8"/>
    <p:sldId id="260" r:id="rId9"/>
    <p:sldId id="261" r:id="rId10"/>
    <p:sldId id="262" r:id="rId11"/>
    <p:sldId id="269" r:id="rId12"/>
    <p:sldId id="270" r:id="rId13"/>
    <p:sldId id="275" r:id="rId14"/>
    <p:sldId id="271" r:id="rId15"/>
    <p:sldId id="276" r:id="rId16"/>
    <p:sldId id="272" r:id="rId17"/>
    <p:sldId id="263" r:id="rId18"/>
    <p:sldId id="273" r:id="rId19"/>
    <p:sldId id="274" r:id="rId20"/>
    <p:sldId id="26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44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7EDE983B-7B72-4EA1-86BF-16380CBB31D8}" type="datetimeFigureOut">
              <a:rPr lang="en-US" smtClean="0"/>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6CBAC-F2C4-4C09-AA71-4379AE378D74}"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DE983B-7B72-4EA1-86BF-16380CBB31D8}" type="datetimeFigureOut">
              <a:rPr lang="en-US" smtClean="0"/>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6CBAC-F2C4-4C09-AA71-4379AE378D7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DE983B-7B72-4EA1-86BF-16380CBB31D8}" type="datetimeFigureOut">
              <a:rPr lang="en-US" smtClean="0"/>
              <a:t>7/17/2015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88C6CBAC-F2C4-4C09-AA71-4379AE378D7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DE983B-7B72-4EA1-86BF-16380CBB31D8}" type="datetimeFigureOut">
              <a:rPr lang="en-US" smtClean="0"/>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6CBAC-F2C4-4C09-AA71-4379AE378D7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EDE983B-7B72-4EA1-86BF-16380CBB31D8}" type="datetimeFigureOut">
              <a:rPr lang="en-US" smtClean="0"/>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6CBAC-F2C4-4C09-AA71-4379AE378D7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EDE983B-7B72-4EA1-86BF-16380CBB31D8}" type="datetimeFigureOut">
              <a:rPr lang="en-US" smtClean="0"/>
              <a:t>7/17/2015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6CBAC-F2C4-4C09-AA71-4379AE378D7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EDE983B-7B72-4EA1-86BF-16380CBB31D8}" type="datetimeFigureOut">
              <a:rPr lang="en-US" smtClean="0"/>
              <a:t>7/17/2015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C6CBAC-F2C4-4C09-AA71-4379AE378D7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EDE983B-7B72-4EA1-86BF-16380CBB31D8}" type="datetimeFigureOut">
              <a:rPr lang="en-US" smtClean="0"/>
              <a:t>7/17/2015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C6CBAC-F2C4-4C09-AA71-4379AE378D7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E983B-7B72-4EA1-86BF-16380CBB31D8}" type="datetimeFigureOut">
              <a:rPr lang="en-US" smtClean="0"/>
              <a:t>7/17/2015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C6CBAC-F2C4-4C09-AA71-4379AE378D7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EDE983B-7B72-4EA1-86BF-16380CBB31D8}" type="datetimeFigureOut">
              <a:rPr lang="en-US" smtClean="0"/>
              <a:t>7/17/2015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6CBAC-F2C4-4C09-AA71-4379AE378D74}"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7EDE983B-7B72-4EA1-86BF-16380CBB31D8}" type="datetimeFigureOut">
              <a:rPr lang="en-US" smtClean="0"/>
              <a:t>7/17/2015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88C6CBAC-F2C4-4C09-AA71-4379AE378D7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EDE983B-7B72-4EA1-86BF-16380CBB31D8}" type="datetimeFigureOut">
              <a:rPr lang="en-US" smtClean="0"/>
              <a:t>7/17/2015</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8C6CBAC-F2C4-4C09-AA71-4379AE378D7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71600"/>
            <a:ext cx="8153400" cy="1828800"/>
          </a:xfrm>
        </p:spPr>
        <p:txBody>
          <a:bodyPr>
            <a:normAutofit/>
          </a:bodyPr>
          <a:lstStyle/>
          <a:p>
            <a:pPr algn="ctr"/>
            <a:r>
              <a:rPr lang="en-US" sz="4000" b="0" dirty="0" smtClean="0">
                <a:latin typeface="Century Gothic" panose="020B0502020202020204" pitchFamily="34" charset="0"/>
              </a:rPr>
              <a:t>Group and Individual Interactions</a:t>
            </a:r>
            <a:endParaRPr lang="en-US" sz="4000" b="0" dirty="0">
              <a:latin typeface="Century Gothic" panose="020B0502020202020204" pitchFamily="34" charset="0"/>
            </a:endParaRPr>
          </a:p>
        </p:txBody>
      </p:sp>
    </p:spTree>
    <p:extLst>
      <p:ext uri="{BB962C8B-B14F-4D97-AF65-F5344CB8AC3E}">
        <p14:creationId xmlns:p14="http://schemas.microsoft.com/office/powerpoint/2010/main" val="1873201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smtClean="0">
                <a:latin typeface="Century Gothic" panose="020B0502020202020204" pitchFamily="34" charset="0"/>
              </a:rPr>
              <a:t>Closer Relationships</a:t>
            </a:r>
            <a:endParaRPr lang="en-US" sz="4000" b="0" dirty="0">
              <a:latin typeface="Century Gothic" panose="020B0502020202020204" pitchFamily="34" charset="0"/>
            </a:endParaRPr>
          </a:p>
        </p:txBody>
      </p:sp>
      <p:pic>
        <p:nvPicPr>
          <p:cNvPr id="6146" name="Picture 2" descr="http://upload.wikimedia.org/wikipedia/commons/7/70/Common_clownfish_curves_dnsmpl.jpg"/>
          <p:cNvPicPr>
            <a:picLocks noChangeAspect="1" noChangeArrowheads="1"/>
          </p:cNvPicPr>
          <p:nvPr/>
        </p:nvPicPr>
        <p:blipFill rotWithShape="1">
          <a:blip r:embed="rId2">
            <a:extLst>
              <a:ext uri="{28A0092B-C50C-407E-A947-70E740481C1C}">
                <a14:useLocalDpi xmlns:a14="http://schemas.microsoft.com/office/drawing/2010/main" val="0"/>
              </a:ext>
            </a:extLst>
          </a:blip>
          <a:srcRect b="19395"/>
          <a:stretch/>
        </p:blipFill>
        <p:spPr bwMode="auto">
          <a:xfrm>
            <a:off x="1905000" y="3080940"/>
            <a:ext cx="5334000" cy="322461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457200" y="1828800"/>
            <a:ext cx="8153400" cy="2072481"/>
          </a:xfrm>
          <a:prstGeom prst="rect">
            <a:avLst/>
          </a:prstGeom>
        </p:spPr>
        <p:txBody>
          <a:bodyPr/>
          <a:lst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a:lstStyle>
          <a:p>
            <a:pPr marL="0" indent="0" algn="ctr">
              <a:buNone/>
            </a:pPr>
            <a:r>
              <a:rPr lang="en-US" sz="2400" dirty="0" smtClean="0">
                <a:solidFill>
                  <a:schemeClr val="tx1"/>
                </a:solidFill>
                <a:latin typeface="Century Gothic" panose="020B0502020202020204" pitchFamily="34" charset="0"/>
              </a:rPr>
              <a:t>Certain organisms develop relationships when they live in direct contact with one another.</a:t>
            </a:r>
          </a:p>
        </p:txBody>
      </p:sp>
    </p:spTree>
    <p:extLst>
      <p:ext uri="{BB962C8B-B14F-4D97-AF65-F5344CB8AC3E}">
        <p14:creationId xmlns:p14="http://schemas.microsoft.com/office/powerpoint/2010/main" val="2394734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smtClean="0">
                <a:latin typeface="Century Gothic" panose="020B0502020202020204" pitchFamily="34" charset="0"/>
              </a:rPr>
              <a:t>Closer Relationships Continued</a:t>
            </a:r>
            <a:endParaRPr lang="en-US" sz="4000" b="0" dirty="0">
              <a:latin typeface="Century Gothic" panose="020B0502020202020204" pitchFamily="34" charset="0"/>
            </a:endParaRPr>
          </a:p>
        </p:txBody>
      </p:sp>
      <p:sp>
        <p:nvSpPr>
          <p:cNvPr id="3" name="Content Placeholder 2"/>
          <p:cNvSpPr>
            <a:spLocks noGrp="1"/>
          </p:cNvSpPr>
          <p:nvPr>
            <p:ph idx="1"/>
          </p:nvPr>
        </p:nvSpPr>
        <p:spPr/>
        <p:txBody>
          <a:bodyPr>
            <a:normAutofit fontScale="77500" lnSpcReduction="20000"/>
          </a:bodyPr>
          <a:lstStyle/>
          <a:p>
            <a:r>
              <a:rPr lang="en-US" b="1" u="sng" dirty="0" smtClean="0">
                <a:latin typeface="Century Gothic" panose="020B0502020202020204" pitchFamily="34" charset="0"/>
              </a:rPr>
              <a:t>Symbiosis</a:t>
            </a:r>
            <a:r>
              <a:rPr lang="en-US" u="sng" dirty="0" smtClean="0">
                <a:latin typeface="Century Gothic" panose="020B0502020202020204" pitchFamily="34" charset="0"/>
              </a:rPr>
              <a:t>:</a:t>
            </a:r>
            <a:r>
              <a:rPr lang="en-US" dirty="0" smtClean="0">
                <a:latin typeface="Century Gothic" panose="020B0502020202020204" pitchFamily="34" charset="0"/>
              </a:rPr>
              <a:t> Occurs between two or more organisms of different species living in direct contact with one another.</a:t>
            </a:r>
          </a:p>
          <a:p>
            <a:r>
              <a:rPr lang="en-US" dirty="0" smtClean="0">
                <a:latin typeface="Century Gothic" panose="020B0502020202020204" pitchFamily="34" charset="0"/>
              </a:rPr>
              <a:t>Three types of symbiotic relationships:</a:t>
            </a:r>
          </a:p>
          <a:p>
            <a:pPr lvl="1"/>
            <a:r>
              <a:rPr lang="en-US" b="1" u="sng" dirty="0" smtClean="0">
                <a:latin typeface="Century Gothic" panose="020B0502020202020204" pitchFamily="34" charset="0"/>
              </a:rPr>
              <a:t>Mutualism</a:t>
            </a:r>
            <a:r>
              <a:rPr lang="en-US" u="sng" dirty="0" smtClean="0">
                <a:latin typeface="Century Gothic" panose="020B0502020202020204" pitchFamily="34" charset="0"/>
              </a:rPr>
              <a:t>:</a:t>
            </a:r>
            <a:r>
              <a:rPr lang="en-US" dirty="0" smtClean="0">
                <a:latin typeface="Century Gothic" panose="020B0502020202020204" pitchFamily="34" charset="0"/>
              </a:rPr>
              <a:t> Both organisms benefit from the relationship. An example would be the pollination of various flowers by bees. </a:t>
            </a:r>
          </a:p>
          <a:p>
            <a:pPr lvl="1"/>
            <a:r>
              <a:rPr lang="en-US" b="1" u="sng" dirty="0" smtClean="0">
                <a:latin typeface="Century Gothic" panose="020B0502020202020204" pitchFamily="34" charset="0"/>
              </a:rPr>
              <a:t>Commensalism</a:t>
            </a:r>
            <a:r>
              <a:rPr lang="en-US" u="sng" dirty="0" smtClean="0">
                <a:latin typeface="Century Gothic" panose="020B0502020202020204" pitchFamily="34" charset="0"/>
              </a:rPr>
              <a:t>:</a:t>
            </a:r>
            <a:r>
              <a:rPr lang="en-US" dirty="0" smtClean="0">
                <a:latin typeface="Century Gothic" panose="020B0502020202020204" pitchFamily="34" charset="0"/>
              </a:rPr>
              <a:t> One organism gains a benefit and the other organism neither benefits, nor is harmed. For example: </a:t>
            </a:r>
            <a:r>
              <a:rPr lang="en-US" dirty="0" smtClean="0">
                <a:latin typeface="Century Gothic" panose="020B0502020202020204" pitchFamily="34" charset="0"/>
              </a:rPr>
              <a:t>Microscopic </a:t>
            </a:r>
            <a:r>
              <a:rPr lang="en-US" dirty="0" smtClean="0">
                <a:latin typeface="Century Gothic" panose="020B0502020202020204" pitchFamily="34" charset="0"/>
              </a:rPr>
              <a:t>mites that live on the ends of hair follicles feed on dead skin cells and secretions from your skin.</a:t>
            </a:r>
          </a:p>
          <a:p>
            <a:pPr lvl="1"/>
            <a:r>
              <a:rPr lang="en-US" b="1" u="sng" dirty="0" smtClean="0">
                <a:latin typeface="Century Gothic" panose="020B0502020202020204" pitchFamily="34" charset="0"/>
              </a:rPr>
              <a:t>Parasitism</a:t>
            </a:r>
            <a:r>
              <a:rPr lang="en-US" u="sng" dirty="0" smtClean="0">
                <a:latin typeface="Century Gothic" panose="020B0502020202020204" pitchFamily="34" charset="0"/>
              </a:rPr>
              <a:t>:</a:t>
            </a:r>
            <a:r>
              <a:rPr lang="en-US" dirty="0" smtClean="0">
                <a:latin typeface="Century Gothic" panose="020B0502020202020204" pitchFamily="34" charset="0"/>
              </a:rPr>
              <a:t> One organism benefits at the expense of the other. Unlike predators, parasites often attempt </a:t>
            </a:r>
            <a:r>
              <a:rPr lang="en-US" i="1" dirty="0" smtClean="0">
                <a:latin typeface="Century Gothic" panose="020B0502020202020204" pitchFamily="34" charset="0"/>
              </a:rPr>
              <a:t>NOT</a:t>
            </a:r>
            <a:r>
              <a:rPr lang="en-US" dirty="0" smtClean="0">
                <a:latin typeface="Century Gothic" panose="020B0502020202020204" pitchFamily="34" charset="0"/>
              </a:rPr>
              <a:t> to kill the host. </a:t>
            </a:r>
            <a:endParaRPr lang="en-US" b="1" dirty="0">
              <a:latin typeface="Century Gothic" panose="020B0502020202020204" pitchFamily="34" charset="0"/>
            </a:endParaRPr>
          </a:p>
        </p:txBody>
      </p:sp>
    </p:spTree>
    <p:extLst>
      <p:ext uri="{BB962C8B-B14F-4D97-AF65-F5344CB8AC3E}">
        <p14:creationId xmlns:p14="http://schemas.microsoft.com/office/powerpoint/2010/main" val="1326978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smtClean="0">
                <a:latin typeface="Century Gothic" panose="020B0502020202020204" pitchFamily="34" charset="0"/>
              </a:rPr>
              <a:t>Survival Strategies</a:t>
            </a:r>
            <a:endParaRPr lang="en-US" sz="4000" b="0" dirty="0">
              <a:latin typeface="Century Gothic" panose="020B0502020202020204" pitchFamily="34" charset="0"/>
            </a:endParaRPr>
          </a:p>
        </p:txBody>
      </p:sp>
      <p:sp>
        <p:nvSpPr>
          <p:cNvPr id="3" name="Content Placeholder 2"/>
          <p:cNvSpPr>
            <a:spLocks noGrp="1"/>
          </p:cNvSpPr>
          <p:nvPr>
            <p:ph idx="1"/>
          </p:nvPr>
        </p:nvSpPr>
        <p:spPr>
          <a:xfrm>
            <a:off x="457200" y="1775191"/>
            <a:ext cx="8229600" cy="5006609"/>
          </a:xfrm>
        </p:spPr>
        <p:txBody>
          <a:bodyPr>
            <a:normAutofit fontScale="70000" lnSpcReduction="20000"/>
          </a:bodyPr>
          <a:lstStyle/>
          <a:p>
            <a:r>
              <a:rPr lang="en-US" dirty="0" smtClean="0">
                <a:latin typeface="Century Gothic" panose="020B0502020202020204" pitchFamily="34" charset="0"/>
              </a:rPr>
              <a:t>Recall the survivorship curves we created. Survivorship curves can often give us an indication of behaviors of a species as well as the health of the species</a:t>
            </a:r>
            <a:r>
              <a:rPr lang="en-US" dirty="0" smtClean="0">
                <a:latin typeface="Century Gothic" panose="020B0502020202020204" pitchFamily="34" charset="0"/>
              </a:rPr>
              <a:t>.</a:t>
            </a:r>
            <a:br>
              <a:rPr lang="en-US" dirty="0" smtClean="0">
                <a:latin typeface="Century Gothic" panose="020B0502020202020204" pitchFamily="34" charset="0"/>
              </a:rPr>
            </a:br>
            <a:endParaRPr lang="en-US" dirty="0" smtClean="0">
              <a:latin typeface="Century Gothic" panose="020B0502020202020204" pitchFamily="34" charset="0"/>
            </a:endParaRPr>
          </a:p>
          <a:p>
            <a:r>
              <a:rPr lang="en-US" i="1" dirty="0" smtClean="0">
                <a:latin typeface="Century Gothic" panose="020B0502020202020204" pitchFamily="34" charset="0"/>
              </a:rPr>
              <a:t>Type I:</a:t>
            </a:r>
            <a:r>
              <a:rPr lang="en-US" dirty="0" smtClean="0">
                <a:latin typeface="Century Gothic" panose="020B0502020202020204" pitchFamily="34" charset="0"/>
              </a:rPr>
              <a:t> </a:t>
            </a:r>
            <a:r>
              <a:rPr lang="en-US" dirty="0" smtClean="0">
                <a:latin typeface="Century Gothic" panose="020B0502020202020204" pitchFamily="34" charset="0"/>
              </a:rPr>
              <a:t>Low infant mortality rate and long life span. This type often indicates close parental or group care for infants and offspring</a:t>
            </a:r>
            <a:r>
              <a:rPr lang="en-US" dirty="0" smtClean="0">
                <a:latin typeface="Century Gothic" panose="020B0502020202020204" pitchFamily="34" charset="0"/>
              </a:rPr>
              <a:t>.</a:t>
            </a:r>
            <a:br>
              <a:rPr lang="en-US" dirty="0" smtClean="0">
                <a:latin typeface="Century Gothic" panose="020B0502020202020204" pitchFamily="34" charset="0"/>
              </a:rPr>
            </a:br>
            <a:endParaRPr lang="en-US" dirty="0" smtClean="0">
              <a:latin typeface="Century Gothic" panose="020B0502020202020204" pitchFamily="34" charset="0"/>
            </a:endParaRPr>
          </a:p>
          <a:p>
            <a:r>
              <a:rPr lang="en-US" i="1" dirty="0" smtClean="0">
                <a:latin typeface="Century Gothic" panose="020B0502020202020204" pitchFamily="34" charset="0"/>
              </a:rPr>
              <a:t>Type II:</a:t>
            </a:r>
            <a:r>
              <a:rPr lang="en-US" dirty="0" smtClean="0">
                <a:latin typeface="Century Gothic" panose="020B0502020202020204" pitchFamily="34" charset="0"/>
              </a:rPr>
              <a:t> Equal chances of living or dying throughout life span. Some group activity in the form of working together but chances of living and dying are mostly from disease or predation</a:t>
            </a:r>
            <a:r>
              <a:rPr lang="en-US" dirty="0" smtClean="0">
                <a:latin typeface="Century Gothic" panose="020B0502020202020204" pitchFamily="34" charset="0"/>
              </a:rPr>
              <a:t>.</a:t>
            </a:r>
            <a:br>
              <a:rPr lang="en-US" dirty="0" smtClean="0">
                <a:latin typeface="Century Gothic" panose="020B0502020202020204" pitchFamily="34" charset="0"/>
              </a:rPr>
            </a:br>
            <a:endParaRPr lang="en-US" dirty="0" smtClean="0">
              <a:latin typeface="Century Gothic" panose="020B0502020202020204" pitchFamily="34" charset="0"/>
            </a:endParaRPr>
          </a:p>
          <a:p>
            <a:r>
              <a:rPr lang="en-US" i="1" dirty="0" smtClean="0">
                <a:latin typeface="Century Gothic" panose="020B0502020202020204" pitchFamily="34" charset="0"/>
              </a:rPr>
              <a:t>Type III:</a:t>
            </a:r>
            <a:r>
              <a:rPr lang="en-US" dirty="0" smtClean="0">
                <a:latin typeface="Century Gothic" panose="020B0502020202020204" pitchFamily="34" charset="0"/>
              </a:rPr>
              <a:t> High birth and infant mortality rates. Young organisms often suffer from predation. Group must produce thousands of offspring in order to counteract the effects of predation.</a:t>
            </a:r>
            <a:endParaRPr lang="en-US" b="1" dirty="0">
              <a:latin typeface="Century Gothic" panose="020B0502020202020204" pitchFamily="34" charset="0"/>
            </a:endParaRPr>
          </a:p>
        </p:txBody>
      </p:sp>
    </p:spTree>
    <p:extLst>
      <p:ext uri="{BB962C8B-B14F-4D97-AF65-F5344CB8AC3E}">
        <p14:creationId xmlns:p14="http://schemas.microsoft.com/office/powerpoint/2010/main" val="4256062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smtClean="0">
                <a:latin typeface="Century Gothic" panose="020B0502020202020204" pitchFamily="34" charset="0"/>
              </a:rPr>
              <a:t>Survival Strategies</a:t>
            </a:r>
            <a:endParaRPr lang="en-US" sz="4000" b="0" dirty="0">
              <a:latin typeface="Century Gothic" panose="020B0502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5124" y="1828800"/>
            <a:ext cx="6093752" cy="4648200"/>
          </a:xfrm>
          <a:prstGeom prst="rect">
            <a:avLst/>
          </a:prstGeom>
        </p:spPr>
      </p:pic>
    </p:spTree>
    <p:extLst>
      <p:ext uri="{BB962C8B-B14F-4D97-AF65-F5344CB8AC3E}">
        <p14:creationId xmlns:p14="http://schemas.microsoft.com/office/powerpoint/2010/main" val="73169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smtClean="0">
                <a:latin typeface="Century Gothic" panose="020B0502020202020204" pitchFamily="34" charset="0"/>
              </a:rPr>
              <a:t>Other Group Behaviors</a:t>
            </a:r>
            <a:endParaRPr lang="en-US" sz="4000" b="0" dirty="0">
              <a:latin typeface="Century Gothic" panose="020B0502020202020204" pitchFamily="34" charset="0"/>
            </a:endParaRPr>
          </a:p>
        </p:txBody>
      </p:sp>
      <p:sp>
        <p:nvSpPr>
          <p:cNvPr id="3" name="Content Placeholder 2"/>
          <p:cNvSpPr>
            <a:spLocks noGrp="1"/>
          </p:cNvSpPr>
          <p:nvPr>
            <p:ph idx="1"/>
          </p:nvPr>
        </p:nvSpPr>
        <p:spPr>
          <a:xfrm>
            <a:off x="457200" y="1775191"/>
            <a:ext cx="8229600" cy="5082809"/>
          </a:xfrm>
        </p:spPr>
        <p:txBody>
          <a:bodyPr>
            <a:normAutofit fontScale="77500" lnSpcReduction="20000"/>
          </a:bodyPr>
          <a:lstStyle/>
          <a:p>
            <a:r>
              <a:rPr lang="en-US" b="1" u="sng" dirty="0" smtClean="0">
                <a:latin typeface="Century Gothic" panose="020B0502020202020204" pitchFamily="34" charset="0"/>
              </a:rPr>
              <a:t>Population Density</a:t>
            </a:r>
            <a:r>
              <a:rPr lang="en-US" u="sng" dirty="0" smtClean="0">
                <a:latin typeface="Century Gothic" panose="020B0502020202020204" pitchFamily="34" charset="0"/>
              </a:rPr>
              <a:t>:</a:t>
            </a:r>
            <a:r>
              <a:rPr lang="en-US" dirty="0" smtClean="0">
                <a:latin typeface="Century Gothic" panose="020B0502020202020204" pitchFamily="34" charset="0"/>
              </a:rPr>
              <a:t> The number of individuals in a given space. Population density often determines other behaviors within a group of organisms.</a:t>
            </a:r>
          </a:p>
          <a:p>
            <a:r>
              <a:rPr lang="en-US" b="1" u="sng" dirty="0" smtClean="0">
                <a:latin typeface="Century Gothic" panose="020B0502020202020204" pitchFamily="34" charset="0"/>
              </a:rPr>
              <a:t>Dispersion</a:t>
            </a:r>
            <a:r>
              <a:rPr lang="en-US" u="sng" dirty="0" smtClean="0">
                <a:latin typeface="Century Gothic" panose="020B0502020202020204" pitchFamily="34" charset="0"/>
              </a:rPr>
              <a:t>:</a:t>
            </a:r>
            <a:r>
              <a:rPr lang="en-US" dirty="0" smtClean="0">
                <a:latin typeface="Century Gothic" panose="020B0502020202020204" pitchFamily="34" charset="0"/>
              </a:rPr>
              <a:t> How individuals are arranged within an area.</a:t>
            </a:r>
          </a:p>
          <a:p>
            <a:pPr lvl="1"/>
            <a:r>
              <a:rPr lang="en-US" i="1" dirty="0" smtClean="0">
                <a:latin typeface="Century Gothic" panose="020B0502020202020204" pitchFamily="34" charset="0"/>
              </a:rPr>
              <a:t>Clumped:</a:t>
            </a:r>
            <a:r>
              <a:rPr lang="en-US" dirty="0" smtClean="0">
                <a:latin typeface="Century Gothic" panose="020B0502020202020204" pitchFamily="34" charset="0"/>
              </a:rPr>
              <a:t> Groups of organisms remain close together to help facilitate mating, access to food, and also to help avoid predation</a:t>
            </a:r>
            <a:r>
              <a:rPr lang="en-US" dirty="0" smtClean="0">
                <a:latin typeface="Century Gothic" panose="020B0502020202020204" pitchFamily="34" charset="0"/>
              </a:rPr>
              <a:t>.</a:t>
            </a:r>
            <a:br>
              <a:rPr lang="en-US" dirty="0" smtClean="0">
                <a:latin typeface="Century Gothic" panose="020B0502020202020204" pitchFamily="34" charset="0"/>
              </a:rPr>
            </a:br>
            <a:endParaRPr lang="en-US" dirty="0" smtClean="0">
              <a:latin typeface="Century Gothic" panose="020B0502020202020204" pitchFamily="34" charset="0"/>
            </a:endParaRPr>
          </a:p>
          <a:p>
            <a:pPr lvl="1"/>
            <a:r>
              <a:rPr lang="en-US" i="1" dirty="0" smtClean="0">
                <a:latin typeface="Century Gothic" panose="020B0502020202020204" pitchFamily="34" charset="0"/>
              </a:rPr>
              <a:t>Uniform:</a:t>
            </a:r>
            <a:r>
              <a:rPr lang="en-US" dirty="0" smtClean="0">
                <a:latin typeface="Century Gothic" panose="020B0502020202020204" pitchFamily="34" charset="0"/>
              </a:rPr>
              <a:t> Group remains together but spreads out evenly to best utilize resources available in the area</a:t>
            </a:r>
            <a:r>
              <a:rPr lang="en-US" dirty="0" smtClean="0">
                <a:latin typeface="Century Gothic" panose="020B0502020202020204" pitchFamily="34" charset="0"/>
              </a:rPr>
              <a:t>.</a:t>
            </a:r>
            <a:br>
              <a:rPr lang="en-US" dirty="0" smtClean="0">
                <a:latin typeface="Century Gothic" panose="020B0502020202020204" pitchFamily="34" charset="0"/>
              </a:rPr>
            </a:br>
            <a:endParaRPr lang="en-US" dirty="0" smtClean="0">
              <a:latin typeface="Century Gothic" panose="020B0502020202020204" pitchFamily="34" charset="0"/>
            </a:endParaRPr>
          </a:p>
          <a:p>
            <a:pPr lvl="1"/>
            <a:r>
              <a:rPr lang="en-US" i="1" dirty="0" smtClean="0">
                <a:latin typeface="Century Gothic" panose="020B0502020202020204" pitchFamily="34" charset="0"/>
              </a:rPr>
              <a:t>Random:</a:t>
            </a:r>
            <a:r>
              <a:rPr lang="en-US" dirty="0" smtClean="0">
                <a:latin typeface="Century Gothic" panose="020B0502020202020204" pitchFamily="34" charset="0"/>
              </a:rPr>
              <a:t> No group structure exists. Instead, individuals are spread randomly and must care for themselves. Often occurs in organisms with few competitors or predators.</a:t>
            </a:r>
            <a:endParaRPr lang="en-US" b="1" dirty="0">
              <a:latin typeface="Century Gothic" panose="020B0502020202020204" pitchFamily="34" charset="0"/>
            </a:endParaRPr>
          </a:p>
        </p:txBody>
      </p:sp>
    </p:spTree>
    <p:extLst>
      <p:ext uri="{BB962C8B-B14F-4D97-AF65-F5344CB8AC3E}">
        <p14:creationId xmlns:p14="http://schemas.microsoft.com/office/powerpoint/2010/main" val="128215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0" dirty="0" smtClean="0">
                <a:latin typeface="Century Gothic" panose="020B0502020202020204" pitchFamily="34" charset="0"/>
              </a:rPr>
              <a:t>Dispersion Patterns</a:t>
            </a:r>
            <a:endParaRPr lang="en-US" sz="4000" b="0" dirty="0">
              <a:latin typeface="Century Gothic" panose="020B0502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194" y="2286000"/>
            <a:ext cx="8109612" cy="3048002"/>
          </a:xfrm>
          <a:prstGeom prst="rect">
            <a:avLst/>
          </a:prstGeom>
        </p:spPr>
      </p:pic>
    </p:spTree>
    <p:extLst>
      <p:ext uri="{BB962C8B-B14F-4D97-AF65-F5344CB8AC3E}">
        <p14:creationId xmlns:p14="http://schemas.microsoft.com/office/powerpoint/2010/main" val="2559314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smtClean="0">
                <a:latin typeface="Century Gothic" panose="020B0502020202020204" pitchFamily="34" charset="0"/>
              </a:rPr>
              <a:t>Changing Populations</a:t>
            </a:r>
            <a:endParaRPr lang="en-US" sz="4000" b="0" dirty="0">
              <a:latin typeface="Century Gothic" panose="020B0502020202020204" pitchFamily="34" charset="0"/>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latin typeface="Century Gothic" panose="020B0502020202020204" pitchFamily="34" charset="0"/>
              </a:rPr>
              <a:t>Four factors:</a:t>
            </a:r>
          </a:p>
          <a:p>
            <a:r>
              <a:rPr lang="en-US" b="1" u="sng" dirty="0" smtClean="0">
                <a:latin typeface="Century Gothic" panose="020B0502020202020204" pitchFamily="34" charset="0"/>
              </a:rPr>
              <a:t>Immigration</a:t>
            </a:r>
            <a:r>
              <a:rPr lang="en-US" u="sng" dirty="0" smtClean="0">
                <a:latin typeface="Century Gothic" panose="020B0502020202020204" pitchFamily="34" charset="0"/>
              </a:rPr>
              <a:t>:</a:t>
            </a:r>
            <a:r>
              <a:rPr lang="en-US" dirty="0" smtClean="0">
                <a:latin typeface="Century Gothic" panose="020B0502020202020204" pitchFamily="34" charset="0"/>
              </a:rPr>
              <a:t> </a:t>
            </a:r>
            <a:r>
              <a:rPr lang="en-US" dirty="0" smtClean="0">
                <a:latin typeface="Century Gothic" panose="020B0502020202020204" pitchFamily="34" charset="0"/>
              </a:rPr>
              <a:t>Individuals enter a population or unoccupied habitat from another population.</a:t>
            </a:r>
          </a:p>
          <a:p>
            <a:r>
              <a:rPr lang="en-US" i="1" dirty="0" smtClean="0">
                <a:latin typeface="Century Gothic" panose="020B0502020202020204" pitchFamily="34" charset="0"/>
              </a:rPr>
              <a:t>Birth:</a:t>
            </a:r>
            <a:r>
              <a:rPr lang="en-US" dirty="0" smtClean="0">
                <a:latin typeface="Century Gothic" panose="020B0502020202020204" pitchFamily="34" charset="0"/>
              </a:rPr>
              <a:t> New individuals are born into a population.</a:t>
            </a:r>
          </a:p>
          <a:p>
            <a:r>
              <a:rPr lang="en-US" b="1" u="sng" dirty="0" smtClean="0">
                <a:latin typeface="Century Gothic" panose="020B0502020202020204" pitchFamily="34" charset="0"/>
              </a:rPr>
              <a:t>Emigration</a:t>
            </a:r>
            <a:r>
              <a:rPr lang="en-US" u="sng" dirty="0" smtClean="0">
                <a:latin typeface="Century Gothic" panose="020B0502020202020204" pitchFamily="34" charset="0"/>
              </a:rPr>
              <a:t>:</a:t>
            </a:r>
            <a:r>
              <a:rPr lang="en-US" dirty="0" smtClean="0">
                <a:latin typeface="Century Gothic" panose="020B0502020202020204" pitchFamily="34" charset="0"/>
              </a:rPr>
              <a:t> Individuals leave a population in order to seek out new resources.</a:t>
            </a:r>
          </a:p>
          <a:p>
            <a:r>
              <a:rPr lang="en-US" i="1" dirty="0" smtClean="0">
                <a:latin typeface="Century Gothic" panose="020B0502020202020204" pitchFamily="34" charset="0"/>
              </a:rPr>
              <a:t>Death:</a:t>
            </a:r>
            <a:r>
              <a:rPr lang="en-US" dirty="0" smtClean="0">
                <a:latin typeface="Century Gothic" panose="020B0502020202020204" pitchFamily="34" charset="0"/>
              </a:rPr>
              <a:t> Occurs through age, disease, or predation.</a:t>
            </a:r>
          </a:p>
          <a:p>
            <a:pPr lvl="1"/>
            <a:r>
              <a:rPr lang="en-US" b="1" u="sng" dirty="0" smtClean="0">
                <a:latin typeface="Century Gothic" panose="020B0502020202020204" pitchFamily="34" charset="0"/>
              </a:rPr>
              <a:t>Population crash</a:t>
            </a:r>
            <a:r>
              <a:rPr lang="en-US" u="sng" dirty="0" smtClean="0">
                <a:latin typeface="Century Gothic" panose="020B0502020202020204" pitchFamily="34" charset="0"/>
              </a:rPr>
              <a:t>:</a:t>
            </a:r>
            <a:r>
              <a:rPr lang="en-US" dirty="0" smtClean="0">
                <a:latin typeface="Century Gothic" panose="020B0502020202020204" pitchFamily="34" charset="0"/>
              </a:rPr>
              <a:t> A large, sudden decline in the population. This is sometimes referred to as a “kill event.”  </a:t>
            </a:r>
            <a:endParaRPr lang="en-US" b="1" dirty="0" smtClean="0">
              <a:latin typeface="Century Gothic" panose="020B0502020202020204" pitchFamily="34" charset="0"/>
            </a:endParaRPr>
          </a:p>
        </p:txBody>
      </p:sp>
    </p:spTree>
    <p:extLst>
      <p:ext uri="{BB962C8B-B14F-4D97-AF65-F5344CB8AC3E}">
        <p14:creationId xmlns:p14="http://schemas.microsoft.com/office/powerpoint/2010/main" val="2780411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cidutest.files.wordpress.com/2007/11/wallstree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337" y="494557"/>
            <a:ext cx="5267326" cy="5868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793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smtClean="0">
                <a:latin typeface="Century Gothic" panose="020B0502020202020204" pitchFamily="34" charset="0"/>
              </a:rPr>
              <a:t>Limiting Factors</a:t>
            </a:r>
            <a:endParaRPr lang="en-US" sz="4000" b="0" dirty="0">
              <a:latin typeface="Century Gothic" panose="020B0502020202020204" pitchFamily="34" charset="0"/>
            </a:endParaRPr>
          </a:p>
        </p:txBody>
      </p:sp>
      <p:sp>
        <p:nvSpPr>
          <p:cNvPr id="3" name="Content Placeholder 2"/>
          <p:cNvSpPr>
            <a:spLocks noGrp="1"/>
          </p:cNvSpPr>
          <p:nvPr>
            <p:ph idx="1"/>
          </p:nvPr>
        </p:nvSpPr>
        <p:spPr>
          <a:xfrm>
            <a:off x="457200" y="1698991"/>
            <a:ext cx="8229600" cy="4930409"/>
          </a:xfrm>
        </p:spPr>
        <p:txBody>
          <a:bodyPr>
            <a:normAutofit fontScale="85000" lnSpcReduction="20000"/>
          </a:bodyPr>
          <a:lstStyle/>
          <a:p>
            <a:r>
              <a:rPr lang="en-US" dirty="0" smtClean="0">
                <a:latin typeface="Century Gothic" panose="020B0502020202020204" pitchFamily="34" charset="0"/>
              </a:rPr>
              <a:t>Density Dependent Factors:</a:t>
            </a:r>
          </a:p>
          <a:p>
            <a:pPr lvl="1"/>
            <a:r>
              <a:rPr lang="en-US" dirty="0" smtClean="0">
                <a:latin typeface="Century Gothic" panose="020B0502020202020204" pitchFamily="34" charset="0"/>
              </a:rPr>
              <a:t>Competition for resources such as food and shelter</a:t>
            </a:r>
          </a:p>
          <a:p>
            <a:pPr lvl="1"/>
            <a:r>
              <a:rPr lang="en-US" dirty="0" smtClean="0">
                <a:latin typeface="Century Gothic" panose="020B0502020202020204" pitchFamily="34" charset="0"/>
              </a:rPr>
              <a:t>Predation: the numbers of predators or prey in a community can limit the populations of either.</a:t>
            </a:r>
          </a:p>
          <a:p>
            <a:pPr lvl="1"/>
            <a:r>
              <a:rPr lang="en-US" dirty="0" smtClean="0">
                <a:latin typeface="Century Gothic" panose="020B0502020202020204" pitchFamily="34" charset="0"/>
              </a:rPr>
              <a:t>Parasitism and disease spread more easily within a clumped and dense population</a:t>
            </a:r>
            <a:r>
              <a:rPr lang="en-US" dirty="0" smtClean="0">
                <a:latin typeface="Century Gothic" panose="020B0502020202020204" pitchFamily="34" charset="0"/>
              </a:rPr>
              <a:t>.</a:t>
            </a:r>
            <a:br>
              <a:rPr lang="en-US" dirty="0" smtClean="0">
                <a:latin typeface="Century Gothic" panose="020B0502020202020204" pitchFamily="34" charset="0"/>
              </a:rPr>
            </a:br>
            <a:endParaRPr lang="en-US" dirty="0" smtClean="0">
              <a:latin typeface="Century Gothic" panose="020B0502020202020204" pitchFamily="34" charset="0"/>
            </a:endParaRPr>
          </a:p>
          <a:p>
            <a:r>
              <a:rPr lang="en-US" dirty="0">
                <a:latin typeface="Century Gothic" panose="020B0502020202020204" pitchFamily="34" charset="0"/>
              </a:rPr>
              <a:t> </a:t>
            </a:r>
            <a:r>
              <a:rPr lang="en-US" dirty="0" smtClean="0">
                <a:latin typeface="Century Gothic" panose="020B0502020202020204" pitchFamily="34" charset="0"/>
              </a:rPr>
              <a:t>Density Independent Factors:</a:t>
            </a:r>
          </a:p>
          <a:p>
            <a:pPr lvl="1"/>
            <a:r>
              <a:rPr lang="en-US" dirty="0" smtClean="0">
                <a:latin typeface="Century Gothic" panose="020B0502020202020204" pitchFamily="34" charset="0"/>
              </a:rPr>
              <a:t>Unusual patterns of weather can affect nutrients available to a habitat</a:t>
            </a:r>
          </a:p>
          <a:p>
            <a:pPr lvl="1"/>
            <a:r>
              <a:rPr lang="en-US" dirty="0" smtClean="0">
                <a:latin typeface="Century Gothic" panose="020B0502020202020204" pitchFamily="34" charset="0"/>
              </a:rPr>
              <a:t>Natural disasters</a:t>
            </a:r>
          </a:p>
          <a:p>
            <a:pPr lvl="1"/>
            <a:r>
              <a:rPr lang="en-US" dirty="0" smtClean="0">
                <a:latin typeface="Century Gothic" panose="020B0502020202020204" pitchFamily="34" charset="0"/>
              </a:rPr>
              <a:t>Human activities can often impact a habitat or ecosystem, either for good or for bad.</a:t>
            </a:r>
          </a:p>
        </p:txBody>
      </p:sp>
    </p:spTree>
    <p:extLst>
      <p:ext uri="{BB962C8B-B14F-4D97-AF65-F5344CB8AC3E}">
        <p14:creationId xmlns:p14="http://schemas.microsoft.com/office/powerpoint/2010/main" val="4258589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0" dirty="0" smtClean="0">
                <a:latin typeface="Century Gothic" panose="020B0502020202020204" pitchFamily="34" charset="0"/>
              </a:rPr>
              <a:t>Succession</a:t>
            </a:r>
            <a:endParaRPr lang="en-US" sz="4000" b="0" dirty="0">
              <a:latin typeface="Century Gothic" panose="020B0502020202020204" pitchFamily="34" charset="0"/>
            </a:endParaRPr>
          </a:p>
        </p:txBody>
      </p:sp>
      <p:sp>
        <p:nvSpPr>
          <p:cNvPr id="3" name="Content Placeholder 2"/>
          <p:cNvSpPr>
            <a:spLocks noGrp="1"/>
          </p:cNvSpPr>
          <p:nvPr>
            <p:ph idx="1"/>
          </p:nvPr>
        </p:nvSpPr>
        <p:spPr>
          <a:xfrm>
            <a:off x="457200" y="1622791"/>
            <a:ext cx="8229600" cy="5235209"/>
          </a:xfrm>
        </p:spPr>
        <p:txBody>
          <a:bodyPr>
            <a:normAutofit fontScale="77500" lnSpcReduction="20000"/>
          </a:bodyPr>
          <a:lstStyle/>
          <a:p>
            <a:r>
              <a:rPr lang="en-US" b="1" u="sng" dirty="0" smtClean="0">
                <a:latin typeface="Century Gothic" panose="020B0502020202020204" pitchFamily="34" charset="0"/>
              </a:rPr>
              <a:t>Succession</a:t>
            </a:r>
            <a:r>
              <a:rPr lang="en-US" u="sng" dirty="0" smtClean="0">
                <a:latin typeface="Century Gothic" panose="020B0502020202020204" pitchFamily="34" charset="0"/>
              </a:rPr>
              <a:t>:</a:t>
            </a:r>
            <a:r>
              <a:rPr lang="en-US" dirty="0" smtClean="0">
                <a:latin typeface="Century Gothic" panose="020B0502020202020204" pitchFamily="34" charset="0"/>
              </a:rPr>
              <a:t> the sequence of biotic changes that either creates a new community or that regenerates a damaged community</a:t>
            </a:r>
            <a:r>
              <a:rPr lang="en-US" dirty="0" smtClean="0">
                <a:latin typeface="Century Gothic" panose="020B0502020202020204" pitchFamily="34" charset="0"/>
              </a:rPr>
              <a:t>.</a:t>
            </a:r>
            <a:br>
              <a:rPr lang="en-US" dirty="0" smtClean="0">
                <a:latin typeface="Century Gothic" panose="020B0502020202020204" pitchFamily="34" charset="0"/>
              </a:rPr>
            </a:br>
            <a:endParaRPr lang="en-US" dirty="0" smtClean="0">
              <a:latin typeface="Century Gothic" panose="020B0502020202020204" pitchFamily="34" charset="0"/>
            </a:endParaRPr>
          </a:p>
          <a:p>
            <a:r>
              <a:rPr lang="en-US" b="1" u="sng" dirty="0" smtClean="0">
                <a:latin typeface="Century Gothic" panose="020B0502020202020204" pitchFamily="34" charset="0"/>
              </a:rPr>
              <a:t>Primary Succession</a:t>
            </a:r>
            <a:r>
              <a:rPr lang="en-US" u="sng" dirty="0" smtClean="0">
                <a:latin typeface="Century Gothic" panose="020B0502020202020204" pitchFamily="34" charset="0"/>
              </a:rPr>
              <a:t>:</a:t>
            </a:r>
            <a:r>
              <a:rPr lang="en-US" dirty="0" smtClean="0">
                <a:latin typeface="Century Gothic" panose="020B0502020202020204" pitchFamily="34" charset="0"/>
              </a:rPr>
              <a:t> One organism establishes and begins to develop a community in a previously uninhabited area.</a:t>
            </a:r>
          </a:p>
          <a:p>
            <a:pPr lvl="1"/>
            <a:r>
              <a:rPr lang="en-US" dirty="0" smtClean="0">
                <a:latin typeface="Century Gothic" panose="020B0502020202020204" pitchFamily="34" charset="0"/>
              </a:rPr>
              <a:t>The first organism that enters the area is called the </a:t>
            </a:r>
            <a:r>
              <a:rPr lang="en-US" b="1" u="sng" dirty="0" smtClean="0">
                <a:latin typeface="Century Gothic" panose="020B0502020202020204" pitchFamily="34" charset="0"/>
              </a:rPr>
              <a:t>pioneer species</a:t>
            </a:r>
            <a:r>
              <a:rPr lang="en-US" dirty="0" smtClean="0">
                <a:latin typeface="Century Gothic" panose="020B0502020202020204" pitchFamily="34" charset="0"/>
              </a:rPr>
              <a:t>. Common organisms that would fit in the class of pioneer species are various lichens and mosses</a:t>
            </a:r>
            <a:r>
              <a:rPr lang="en-US" dirty="0" smtClean="0">
                <a:latin typeface="Century Gothic" panose="020B0502020202020204" pitchFamily="34" charset="0"/>
              </a:rPr>
              <a:t>.</a:t>
            </a:r>
            <a:br>
              <a:rPr lang="en-US" dirty="0" smtClean="0">
                <a:latin typeface="Century Gothic" panose="020B0502020202020204" pitchFamily="34" charset="0"/>
              </a:rPr>
            </a:br>
            <a:endParaRPr lang="en-US" dirty="0" smtClean="0">
              <a:latin typeface="Century Gothic" panose="020B0502020202020204" pitchFamily="34" charset="0"/>
            </a:endParaRPr>
          </a:p>
          <a:p>
            <a:r>
              <a:rPr lang="en-US" b="1" u="sng" dirty="0" smtClean="0">
                <a:latin typeface="Century Gothic" panose="020B0502020202020204" pitchFamily="34" charset="0"/>
              </a:rPr>
              <a:t>Secondary Succession</a:t>
            </a:r>
            <a:r>
              <a:rPr lang="en-US" u="sng" dirty="0" smtClean="0">
                <a:latin typeface="Century Gothic" panose="020B0502020202020204" pitchFamily="34" charset="0"/>
              </a:rPr>
              <a:t>:</a:t>
            </a:r>
            <a:r>
              <a:rPr lang="en-US" dirty="0" smtClean="0">
                <a:latin typeface="Century Gothic" panose="020B0502020202020204" pitchFamily="34" charset="0"/>
              </a:rPr>
              <a:t> When a large disturbance (fire, hurricane, etc.) destroys an established community, the community will reestablish itself and regenerate over time.</a:t>
            </a:r>
            <a:endParaRPr lang="en-US" b="1" dirty="0">
              <a:latin typeface="Century Gothic" panose="020B0502020202020204" pitchFamily="34" charset="0"/>
            </a:endParaRPr>
          </a:p>
        </p:txBody>
      </p:sp>
    </p:spTree>
    <p:extLst>
      <p:ext uri="{BB962C8B-B14F-4D97-AF65-F5344CB8AC3E}">
        <p14:creationId xmlns:p14="http://schemas.microsoft.com/office/powerpoint/2010/main" val="3865648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0" dirty="0" smtClean="0">
                <a:latin typeface="Century Gothic" panose="020B0502020202020204" pitchFamily="34" charset="0"/>
              </a:rPr>
              <a:t>Organism Interactions with Environment</a:t>
            </a:r>
            <a:endParaRPr lang="en-US" sz="3200" b="0" dirty="0">
              <a:latin typeface="Century Gothic" panose="020B0502020202020204" pitchFamily="34" charset="0"/>
            </a:endParaRPr>
          </a:p>
        </p:txBody>
      </p:sp>
      <p:sp>
        <p:nvSpPr>
          <p:cNvPr id="3" name="Content Placeholder 2"/>
          <p:cNvSpPr>
            <a:spLocks noGrp="1"/>
          </p:cNvSpPr>
          <p:nvPr>
            <p:ph idx="1"/>
          </p:nvPr>
        </p:nvSpPr>
        <p:spPr/>
        <p:txBody>
          <a:bodyPr>
            <a:normAutofit fontScale="92500" lnSpcReduction="20000"/>
          </a:bodyPr>
          <a:lstStyle/>
          <a:p>
            <a:r>
              <a:rPr lang="en-US" b="1" u="sng" dirty="0" smtClean="0">
                <a:latin typeface="Century Gothic" panose="020B0502020202020204" pitchFamily="34" charset="0"/>
              </a:rPr>
              <a:t>Habitat</a:t>
            </a:r>
            <a:r>
              <a:rPr lang="en-US" u="sng" dirty="0" smtClean="0">
                <a:latin typeface="Century Gothic" panose="020B0502020202020204" pitchFamily="34" charset="0"/>
              </a:rPr>
              <a:t>:</a:t>
            </a:r>
            <a:r>
              <a:rPr lang="en-US" dirty="0" smtClean="0">
                <a:latin typeface="Century Gothic" panose="020B0502020202020204" pitchFamily="34" charset="0"/>
              </a:rPr>
              <a:t> All of the biotic and abiotic factors in the area where an organism lives.</a:t>
            </a:r>
          </a:p>
          <a:p>
            <a:r>
              <a:rPr lang="en-US" b="1" u="sng" dirty="0" smtClean="0">
                <a:latin typeface="Century Gothic" panose="020B0502020202020204" pitchFamily="34" charset="0"/>
              </a:rPr>
              <a:t>Ecological Niche</a:t>
            </a:r>
            <a:r>
              <a:rPr lang="en-US" u="sng" dirty="0" smtClean="0">
                <a:latin typeface="Century Gothic" panose="020B0502020202020204" pitchFamily="34" charset="0"/>
              </a:rPr>
              <a:t>:</a:t>
            </a:r>
            <a:r>
              <a:rPr lang="en-US" dirty="0" smtClean="0">
                <a:latin typeface="Century Gothic" panose="020B0502020202020204" pitchFamily="34" charset="0"/>
              </a:rPr>
              <a:t> All the physical, chemical, and biological factors a species needs in order to survive , stay healthy, and reproduce.</a:t>
            </a:r>
          </a:p>
          <a:p>
            <a:pPr marL="0" indent="0">
              <a:buNone/>
            </a:pPr>
            <a:endParaRPr lang="en-US" dirty="0" smtClean="0">
              <a:latin typeface="Century Gothic" panose="020B0502020202020204" pitchFamily="34" charset="0"/>
            </a:endParaRPr>
          </a:p>
          <a:p>
            <a:pPr marL="0" indent="0" algn="ctr">
              <a:buNone/>
            </a:pPr>
            <a:r>
              <a:rPr lang="en-US" dirty="0" smtClean="0">
                <a:latin typeface="Century Gothic" panose="020B0502020202020204" pitchFamily="34" charset="0"/>
              </a:rPr>
              <a:t>Think of the habitat as where an organism lives and the niche as how the organism lives and interacts within the environment.</a:t>
            </a:r>
            <a:endParaRPr lang="en-US" dirty="0">
              <a:latin typeface="Century Gothic" panose="020B0502020202020204" pitchFamily="34" charset="0"/>
            </a:endParaRPr>
          </a:p>
        </p:txBody>
      </p:sp>
    </p:spTree>
    <p:extLst>
      <p:ext uri="{BB962C8B-B14F-4D97-AF65-F5344CB8AC3E}">
        <p14:creationId xmlns:p14="http://schemas.microsoft.com/office/powerpoint/2010/main" val="14097733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smtClean="0">
                <a:latin typeface="Century Gothic" panose="020B0502020202020204" pitchFamily="34" charset="0"/>
              </a:rPr>
              <a:t>Secondary Succession</a:t>
            </a:r>
            <a:endParaRPr lang="en-US" sz="4000" b="0" dirty="0">
              <a:latin typeface="Century Gothic" panose="020B0502020202020204" pitchFamily="34" charset="0"/>
            </a:endParaRPr>
          </a:p>
        </p:txBody>
      </p:sp>
      <p:pic>
        <p:nvPicPr>
          <p:cNvPr id="8194" name="Picture 2" descr="http://upload.wikimedia.org/wikipedia/commons/4/47/Secondary_Success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3" y="2146396"/>
            <a:ext cx="8867774" cy="3452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555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entury Gothic" panose="020B0502020202020204" pitchFamily="34" charset="0"/>
              </a:rPr>
              <a:t>Niches</a:t>
            </a:r>
            <a:endParaRPr lang="en-US" b="0" dirty="0">
              <a:latin typeface="Century Gothic" panose="020B0502020202020204" pitchFamily="34" charset="0"/>
            </a:endParaRPr>
          </a:p>
        </p:txBody>
      </p:sp>
      <p:sp>
        <p:nvSpPr>
          <p:cNvPr id="3" name="Content Placeholder 2"/>
          <p:cNvSpPr>
            <a:spLocks noGrp="1"/>
          </p:cNvSpPr>
          <p:nvPr>
            <p:ph idx="1"/>
          </p:nvPr>
        </p:nvSpPr>
        <p:spPr/>
        <p:txBody>
          <a:bodyPr>
            <a:normAutofit fontScale="77500" lnSpcReduction="20000"/>
          </a:bodyPr>
          <a:lstStyle/>
          <a:p>
            <a:r>
              <a:rPr lang="en-US" dirty="0" smtClean="0">
                <a:latin typeface="Century Gothic" panose="020B0502020202020204" pitchFamily="34" charset="0"/>
              </a:rPr>
              <a:t>Food: The type of food a species eats, how it competes for the food, and where the species fits in the food </a:t>
            </a:r>
            <a:r>
              <a:rPr lang="en-US" dirty="0" smtClean="0">
                <a:latin typeface="Century Gothic" panose="020B0502020202020204" pitchFamily="34" charset="0"/>
              </a:rPr>
              <a:t>web</a:t>
            </a:r>
            <a:br>
              <a:rPr lang="en-US" dirty="0" smtClean="0">
                <a:latin typeface="Century Gothic" panose="020B0502020202020204" pitchFamily="34" charset="0"/>
              </a:rPr>
            </a:br>
            <a:endParaRPr lang="en-US" dirty="0" smtClean="0">
              <a:latin typeface="Century Gothic" panose="020B0502020202020204" pitchFamily="34" charset="0"/>
            </a:endParaRPr>
          </a:p>
          <a:p>
            <a:r>
              <a:rPr lang="en-US" dirty="0" smtClean="0">
                <a:latin typeface="Century Gothic" panose="020B0502020202020204" pitchFamily="34" charset="0"/>
              </a:rPr>
              <a:t>Abiotic </a:t>
            </a:r>
            <a:r>
              <a:rPr lang="en-US" dirty="0" smtClean="0">
                <a:latin typeface="Century Gothic" panose="020B0502020202020204" pitchFamily="34" charset="0"/>
              </a:rPr>
              <a:t>Factors: </a:t>
            </a:r>
            <a:r>
              <a:rPr lang="en-US" dirty="0" smtClean="0">
                <a:latin typeface="Century Gothic" panose="020B0502020202020204" pitchFamily="34" charset="0"/>
              </a:rPr>
              <a:t>Temperature, rainfall, and other conditions that a species can tolerate from its environment</a:t>
            </a:r>
            <a:r>
              <a:rPr lang="en-US" dirty="0" smtClean="0">
                <a:latin typeface="Century Gothic" panose="020B0502020202020204" pitchFamily="34" charset="0"/>
              </a:rPr>
              <a:t>.</a:t>
            </a:r>
            <a:br>
              <a:rPr lang="en-US" dirty="0" smtClean="0">
                <a:latin typeface="Century Gothic" panose="020B0502020202020204" pitchFamily="34" charset="0"/>
              </a:rPr>
            </a:br>
            <a:endParaRPr lang="en-US" dirty="0" smtClean="0">
              <a:latin typeface="Century Gothic" panose="020B0502020202020204" pitchFamily="34" charset="0"/>
            </a:endParaRPr>
          </a:p>
          <a:p>
            <a:r>
              <a:rPr lang="en-US" dirty="0" smtClean="0">
                <a:latin typeface="Century Gothic" panose="020B0502020202020204" pitchFamily="34" charset="0"/>
              </a:rPr>
              <a:t>Behavior: The time of day a species is active as well as where and when reproduction occurs.</a:t>
            </a:r>
            <a:endParaRPr lang="en-US" b="1" dirty="0" smtClean="0">
              <a:latin typeface="Century Gothic" panose="020B0502020202020204" pitchFamily="34" charset="0"/>
            </a:endParaRPr>
          </a:p>
          <a:p>
            <a:endParaRPr lang="en-US" b="1" dirty="0">
              <a:latin typeface="Century Gothic" panose="020B0502020202020204" pitchFamily="34" charset="0"/>
            </a:endParaRPr>
          </a:p>
          <a:p>
            <a:pPr marL="0" indent="0" algn="ctr">
              <a:buNone/>
            </a:pPr>
            <a:r>
              <a:rPr lang="en-US" dirty="0" smtClean="0">
                <a:latin typeface="Century Gothic" panose="020B0502020202020204" pitchFamily="34" charset="0"/>
              </a:rPr>
              <a:t>These three factors determine how a species interacts with its environment and what niche the species fits into.</a:t>
            </a:r>
          </a:p>
        </p:txBody>
      </p:sp>
    </p:spTree>
    <p:extLst>
      <p:ext uri="{BB962C8B-B14F-4D97-AF65-F5344CB8AC3E}">
        <p14:creationId xmlns:p14="http://schemas.microsoft.com/office/powerpoint/2010/main" val="1039574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smtClean="0">
                <a:latin typeface="Century Gothic" panose="020B0502020202020204" pitchFamily="34" charset="0"/>
              </a:rPr>
              <a:t>Competition</a:t>
            </a:r>
            <a:endParaRPr lang="en-US" sz="4000" b="0" dirty="0">
              <a:latin typeface="Century Gothic" panose="020B0502020202020204" pitchFamily="34" charset="0"/>
            </a:endParaRPr>
          </a:p>
        </p:txBody>
      </p:sp>
      <p:pic>
        <p:nvPicPr>
          <p:cNvPr id="1026" name="Picture 2" descr="http://stopsellingvanillaicecream.com/wp-content/uploads/2013/09/competito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0" y="2057400"/>
            <a:ext cx="3543300" cy="353149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228600" y="1752600"/>
            <a:ext cx="5486400" cy="4876800"/>
          </a:xfrm>
        </p:spPr>
        <p:txBody>
          <a:bodyPr>
            <a:normAutofit fontScale="85000" lnSpcReduction="10000"/>
          </a:bodyPr>
          <a:lstStyle/>
          <a:p>
            <a:r>
              <a:rPr lang="en-US" dirty="0" smtClean="0">
                <a:latin typeface="Century Gothic" panose="020B0502020202020204" pitchFamily="34" charset="0"/>
              </a:rPr>
              <a:t>Two species will sometimes use the same resources in the exact same way. In other words, they both occupy the same niche</a:t>
            </a:r>
            <a:r>
              <a:rPr lang="en-US" dirty="0" smtClean="0">
                <a:latin typeface="Century Gothic" panose="020B0502020202020204" pitchFamily="34" charset="0"/>
              </a:rPr>
              <a:t>.</a:t>
            </a:r>
            <a:br>
              <a:rPr lang="en-US" dirty="0" smtClean="0">
                <a:latin typeface="Century Gothic" panose="020B0502020202020204" pitchFamily="34" charset="0"/>
              </a:rPr>
            </a:br>
            <a:endParaRPr lang="en-US" dirty="0">
              <a:latin typeface="Century Gothic" panose="020B0502020202020204" pitchFamily="34" charset="0"/>
            </a:endParaRPr>
          </a:p>
          <a:p>
            <a:r>
              <a:rPr lang="en-US" b="1" u="sng" dirty="0" smtClean="0">
                <a:latin typeface="Century Gothic" panose="020B0502020202020204" pitchFamily="34" charset="0"/>
              </a:rPr>
              <a:t>Competitive Exclusion</a:t>
            </a:r>
            <a:r>
              <a:rPr lang="en-US" u="sng" dirty="0" smtClean="0">
                <a:latin typeface="Century Gothic" panose="020B0502020202020204" pitchFamily="34" charset="0"/>
              </a:rPr>
              <a:t>: </a:t>
            </a:r>
            <a:r>
              <a:rPr lang="en-US" dirty="0" smtClean="0">
                <a:latin typeface="Century Gothic" panose="020B0502020202020204" pitchFamily="34" charset="0"/>
              </a:rPr>
              <a:t>Occurs when two species compete for the same resource and one species is better adapted than the other</a:t>
            </a:r>
            <a:r>
              <a:rPr lang="en-US" dirty="0" smtClean="0">
                <a:latin typeface="Century Gothic" panose="020B0502020202020204" pitchFamily="34" charset="0"/>
              </a:rPr>
              <a:t>.</a:t>
            </a:r>
            <a:endParaRPr lang="en-US" b="1" dirty="0" smtClean="0">
              <a:latin typeface="Century Gothic" panose="020B0502020202020204" pitchFamily="34" charset="0"/>
            </a:endParaRPr>
          </a:p>
        </p:txBody>
      </p:sp>
    </p:spTree>
    <p:extLst>
      <p:ext uri="{BB962C8B-B14F-4D97-AF65-F5344CB8AC3E}">
        <p14:creationId xmlns:p14="http://schemas.microsoft.com/office/powerpoint/2010/main" val="4147740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0" dirty="0" smtClean="0">
                <a:latin typeface="Century Gothic" panose="020B0502020202020204" pitchFamily="34" charset="0"/>
              </a:rPr>
              <a:t>Outcomes of Competitive </a:t>
            </a:r>
            <a:r>
              <a:rPr lang="en-US" sz="3600" b="0" dirty="0" smtClean="0">
                <a:latin typeface="Century Gothic" panose="020B0502020202020204" pitchFamily="34" charset="0"/>
              </a:rPr>
              <a:t>Exclusion</a:t>
            </a:r>
            <a:endParaRPr lang="en-US" sz="3600" b="0" dirty="0">
              <a:latin typeface="Century Gothic" panose="020B0502020202020204" pitchFamily="34" charset="0"/>
            </a:endParaRPr>
          </a:p>
        </p:txBody>
      </p:sp>
      <p:sp>
        <p:nvSpPr>
          <p:cNvPr id="3" name="Content Placeholder 2"/>
          <p:cNvSpPr>
            <a:spLocks noGrp="1"/>
          </p:cNvSpPr>
          <p:nvPr>
            <p:ph idx="1"/>
          </p:nvPr>
        </p:nvSpPr>
        <p:spPr>
          <a:xfrm>
            <a:off x="457200" y="1622791"/>
            <a:ext cx="8229600" cy="4930409"/>
          </a:xfrm>
        </p:spPr>
        <p:txBody>
          <a:bodyPr>
            <a:normAutofit fontScale="77500" lnSpcReduction="20000"/>
          </a:bodyPr>
          <a:lstStyle/>
          <a:p>
            <a:r>
              <a:rPr lang="en-US" b="1" u="sng" dirty="0" smtClean="0">
                <a:latin typeface="Century Gothic" panose="020B0502020202020204" pitchFamily="34" charset="0"/>
              </a:rPr>
              <a:t>Extinction</a:t>
            </a:r>
            <a:r>
              <a:rPr lang="en-US" dirty="0" smtClean="0">
                <a:latin typeface="Century Gothic" panose="020B0502020202020204" pitchFamily="34" charset="0"/>
              </a:rPr>
              <a:t>: D-E-D. Species dies out completely. May not be global extinction, but </a:t>
            </a:r>
            <a:r>
              <a:rPr lang="en-US" dirty="0" smtClean="0">
                <a:latin typeface="Century Gothic" panose="020B0502020202020204" pitchFamily="34" charset="0"/>
              </a:rPr>
              <a:t>possible.</a:t>
            </a:r>
            <a:br>
              <a:rPr lang="en-US" dirty="0" smtClean="0">
                <a:latin typeface="Century Gothic" panose="020B0502020202020204" pitchFamily="34" charset="0"/>
              </a:rPr>
            </a:br>
            <a:endParaRPr lang="en-US" dirty="0" smtClean="0">
              <a:latin typeface="Century Gothic" panose="020B0502020202020204" pitchFamily="34" charset="0"/>
            </a:endParaRPr>
          </a:p>
          <a:p>
            <a:pPr marL="118872" indent="0">
              <a:buNone/>
            </a:pPr>
            <a:r>
              <a:rPr lang="en-US" dirty="0" smtClean="0">
                <a:latin typeface="Century Gothic" panose="020B0502020202020204" pitchFamily="34" charset="0"/>
              </a:rPr>
              <a:t>Happier Outcomes:</a:t>
            </a:r>
          </a:p>
          <a:p>
            <a:endParaRPr lang="en-US" dirty="0" smtClean="0">
              <a:latin typeface="Century Gothic" panose="020B0502020202020204" pitchFamily="34" charset="0"/>
            </a:endParaRPr>
          </a:p>
          <a:p>
            <a:r>
              <a:rPr lang="en-US" b="1" u="sng" dirty="0" smtClean="0">
                <a:latin typeface="Century Gothic" panose="020B0502020202020204" pitchFamily="34" charset="0"/>
              </a:rPr>
              <a:t>Niche </a:t>
            </a:r>
            <a:r>
              <a:rPr lang="en-US" b="1" u="sng" dirty="0" smtClean="0">
                <a:latin typeface="Century Gothic" panose="020B0502020202020204" pitchFamily="34" charset="0"/>
              </a:rPr>
              <a:t>Partitioning</a:t>
            </a:r>
            <a:r>
              <a:rPr lang="en-US" u="sng" dirty="0" smtClean="0">
                <a:latin typeface="Century Gothic" panose="020B0502020202020204" pitchFamily="34" charset="0"/>
              </a:rPr>
              <a:t>:</a:t>
            </a:r>
            <a:r>
              <a:rPr lang="en-US" dirty="0" smtClean="0">
                <a:latin typeface="Century Gothic" panose="020B0502020202020204" pitchFamily="34" charset="0"/>
              </a:rPr>
              <a:t> Natural divisions occur between species based on competitive advantages.</a:t>
            </a:r>
            <a:endParaRPr lang="en-US" b="1" dirty="0">
              <a:latin typeface="Century Gothic" panose="020B0502020202020204" pitchFamily="34" charset="0"/>
            </a:endParaRPr>
          </a:p>
          <a:p>
            <a:pPr lvl="2"/>
            <a:r>
              <a:rPr lang="en-US" dirty="0" smtClean="0">
                <a:latin typeface="Century Gothic" panose="020B0502020202020204" pitchFamily="34" charset="0"/>
              </a:rPr>
              <a:t>Example: One type of squirrel  may be lighter and can eat nuts from the tops of trees while another type of squirrel has to eat nuts from lower branches or the ground</a:t>
            </a:r>
            <a:r>
              <a:rPr lang="en-US" dirty="0" smtClean="0">
                <a:latin typeface="Century Gothic" panose="020B0502020202020204" pitchFamily="34" charset="0"/>
              </a:rPr>
              <a:t>.</a:t>
            </a:r>
            <a:br>
              <a:rPr lang="en-US" dirty="0" smtClean="0">
                <a:latin typeface="Century Gothic" panose="020B0502020202020204" pitchFamily="34" charset="0"/>
              </a:rPr>
            </a:br>
            <a:endParaRPr lang="en-US" dirty="0">
              <a:latin typeface="Century Gothic" panose="020B0502020202020204" pitchFamily="34" charset="0"/>
            </a:endParaRPr>
          </a:p>
          <a:p>
            <a:r>
              <a:rPr lang="en-US" b="1" u="sng" dirty="0" smtClean="0">
                <a:latin typeface="Century Gothic" panose="020B0502020202020204" pitchFamily="34" charset="0"/>
              </a:rPr>
              <a:t>Evolutionary </a:t>
            </a:r>
            <a:r>
              <a:rPr lang="en-US" b="1" u="sng" dirty="0" smtClean="0">
                <a:latin typeface="Century Gothic" panose="020B0502020202020204" pitchFamily="34" charset="0"/>
              </a:rPr>
              <a:t>Response</a:t>
            </a:r>
            <a:r>
              <a:rPr lang="en-US" u="sng" dirty="0" smtClean="0">
                <a:latin typeface="Century Gothic" panose="020B0502020202020204" pitchFamily="34" charset="0"/>
              </a:rPr>
              <a:t>:</a:t>
            </a:r>
            <a:r>
              <a:rPr lang="en-US" dirty="0" smtClean="0">
                <a:latin typeface="Century Gothic" panose="020B0502020202020204" pitchFamily="34" charset="0"/>
              </a:rPr>
              <a:t> Divergent evolution in order to occupy different niches. </a:t>
            </a:r>
          </a:p>
          <a:p>
            <a:pPr lvl="2"/>
            <a:r>
              <a:rPr lang="en-US" dirty="0" smtClean="0">
                <a:latin typeface="Century Gothic" panose="020B0502020202020204" pitchFamily="34" charset="0"/>
              </a:rPr>
              <a:t>Example: One type of squirrel develops larger teeth to allow it to crack large nuts while the other type maintains smaller teeth for smaller nuts and seeds.</a:t>
            </a:r>
          </a:p>
        </p:txBody>
      </p:sp>
    </p:spTree>
    <p:extLst>
      <p:ext uri="{BB962C8B-B14F-4D97-AF65-F5344CB8AC3E}">
        <p14:creationId xmlns:p14="http://schemas.microsoft.com/office/powerpoint/2010/main" val="1393553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smtClean="0">
                <a:latin typeface="Century Gothic" panose="020B0502020202020204" pitchFamily="34" charset="0"/>
              </a:rPr>
              <a:t>What if…</a:t>
            </a:r>
            <a:endParaRPr lang="en-US" sz="4000" b="0" dirty="0">
              <a:latin typeface="Century Gothic" panose="020B0502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sz="4400" dirty="0" smtClean="0">
                <a:latin typeface="Century Gothic" panose="020B0502020202020204" pitchFamily="34" charset="0"/>
              </a:rPr>
              <a:t>Two organisms occupy the exact same niche. However, these two organisms live in entirely different habitats. </a:t>
            </a:r>
            <a:r>
              <a:rPr lang="en-US" sz="4400" dirty="0" smtClean="0">
                <a:latin typeface="Century Gothic" panose="020B0502020202020204" pitchFamily="34" charset="0"/>
              </a:rPr>
              <a:t>What do we call these organisms?</a:t>
            </a:r>
            <a:endParaRPr lang="en-US" sz="4400" dirty="0">
              <a:latin typeface="Century Gothic" panose="020B0502020202020204" pitchFamily="34" charset="0"/>
            </a:endParaRPr>
          </a:p>
        </p:txBody>
      </p:sp>
    </p:spTree>
    <p:extLst>
      <p:ext uri="{BB962C8B-B14F-4D97-AF65-F5344CB8AC3E}">
        <p14:creationId xmlns:p14="http://schemas.microsoft.com/office/powerpoint/2010/main" val="1459199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entury Gothic" panose="020B0502020202020204" pitchFamily="34" charset="0"/>
              </a:rPr>
              <a:t>Ecological Equivalents</a:t>
            </a:r>
            <a:endParaRPr lang="en-US" b="0" dirty="0">
              <a:latin typeface="Century Gothic" panose="020B0502020202020204" pitchFamily="34" charset="0"/>
            </a:endParaRPr>
          </a:p>
        </p:txBody>
      </p:sp>
      <p:sp>
        <p:nvSpPr>
          <p:cNvPr id="3" name="Text Placeholder 2"/>
          <p:cNvSpPr>
            <a:spLocks noGrp="1"/>
          </p:cNvSpPr>
          <p:nvPr>
            <p:ph type="body" idx="1"/>
          </p:nvPr>
        </p:nvSpPr>
        <p:spPr/>
        <p:txBody>
          <a:bodyPr/>
          <a:lstStyle/>
          <a:p>
            <a:r>
              <a:rPr lang="en-US" b="0" dirty="0" smtClean="0">
                <a:latin typeface="Century Gothic" panose="020B0502020202020204" pitchFamily="34" charset="0"/>
              </a:rPr>
              <a:t>Poison Dart frog</a:t>
            </a:r>
            <a:endParaRPr lang="en-US" b="0" dirty="0">
              <a:latin typeface="Century Gothic" panose="020B0502020202020204" pitchFamily="34" charset="0"/>
            </a:endParaRPr>
          </a:p>
        </p:txBody>
      </p:sp>
      <p:sp>
        <p:nvSpPr>
          <p:cNvPr id="4" name="Text Placeholder 3"/>
          <p:cNvSpPr>
            <a:spLocks noGrp="1"/>
          </p:cNvSpPr>
          <p:nvPr>
            <p:ph type="body" sz="quarter" idx="3"/>
          </p:nvPr>
        </p:nvSpPr>
        <p:spPr/>
        <p:txBody>
          <a:bodyPr/>
          <a:lstStyle/>
          <a:p>
            <a:r>
              <a:rPr lang="en-US" b="0" dirty="0" err="1" smtClean="0">
                <a:latin typeface="Century Gothic" panose="020B0502020202020204" pitchFamily="34" charset="0"/>
              </a:rPr>
              <a:t>Mantella</a:t>
            </a:r>
            <a:r>
              <a:rPr lang="en-US" b="0" dirty="0" smtClean="0">
                <a:latin typeface="Century Gothic" panose="020B0502020202020204" pitchFamily="34" charset="0"/>
              </a:rPr>
              <a:t> Frog</a:t>
            </a:r>
            <a:endParaRPr lang="en-US" b="0" dirty="0">
              <a:latin typeface="Century Gothic" panose="020B0502020202020204" pitchFamily="34" charset="0"/>
            </a:endParaRPr>
          </a:p>
        </p:txBody>
      </p:sp>
      <p:pic>
        <p:nvPicPr>
          <p:cNvPr id="7" name="Picture 4" descr="http://www.aqua.org/~/media/Images/Animals/blue-poison-dart-frog/animals-blue-poison-frog-slid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743200"/>
            <a:ext cx="4114800" cy="30861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ryanphotographic.com/images/JPEGS/Mantella%20aurantiaca%20latest%20sc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799" y="2743200"/>
            <a:ext cx="4371247" cy="308610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4495799" y="2743200"/>
            <a:ext cx="0" cy="30861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249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smtClean="0">
                <a:latin typeface="Century Gothic" panose="020B0502020202020204" pitchFamily="34" charset="0"/>
              </a:rPr>
              <a:t>More on Competition…</a:t>
            </a:r>
            <a:endParaRPr lang="en-US" sz="4000" b="0" dirty="0">
              <a:latin typeface="Century Gothic" panose="020B0502020202020204" pitchFamily="34" charset="0"/>
            </a:endParaRPr>
          </a:p>
        </p:txBody>
      </p:sp>
      <p:sp>
        <p:nvSpPr>
          <p:cNvPr id="5" name="Content Placeholder 2"/>
          <p:cNvSpPr>
            <a:spLocks noGrp="1"/>
          </p:cNvSpPr>
          <p:nvPr>
            <p:ph idx="1"/>
          </p:nvPr>
        </p:nvSpPr>
        <p:spPr>
          <a:xfrm>
            <a:off x="457200" y="1676400"/>
            <a:ext cx="5638800" cy="4876800"/>
          </a:xfrm>
        </p:spPr>
        <p:txBody>
          <a:bodyPr>
            <a:normAutofit fontScale="85000" lnSpcReduction="20000"/>
          </a:bodyPr>
          <a:lstStyle/>
          <a:p>
            <a:r>
              <a:rPr lang="en-US" dirty="0" smtClean="0">
                <a:latin typeface="Century Gothic" panose="020B0502020202020204" pitchFamily="34" charset="0"/>
              </a:rPr>
              <a:t>Competition will always occur when two organisms fight over the same limited resources. </a:t>
            </a:r>
          </a:p>
          <a:p>
            <a:r>
              <a:rPr lang="en-US" dirty="0" smtClean="0">
                <a:latin typeface="Century Gothic" panose="020B0502020202020204" pitchFamily="34" charset="0"/>
              </a:rPr>
              <a:t>Two different types:</a:t>
            </a:r>
          </a:p>
          <a:p>
            <a:pPr lvl="1"/>
            <a:r>
              <a:rPr lang="en-US" b="1" u="sng" dirty="0" smtClean="0">
                <a:latin typeface="Century Gothic" panose="020B0502020202020204" pitchFamily="34" charset="0"/>
              </a:rPr>
              <a:t>Interspecific:</a:t>
            </a:r>
            <a:r>
              <a:rPr lang="en-US" dirty="0" smtClean="0">
                <a:latin typeface="Century Gothic" panose="020B0502020202020204" pitchFamily="34" charset="0"/>
              </a:rPr>
              <a:t> Two different species are competing for a limited resource such as plants competing for space in a garden.</a:t>
            </a:r>
          </a:p>
          <a:p>
            <a:pPr lvl="1"/>
            <a:r>
              <a:rPr lang="en-US" b="1" u="sng" dirty="0" smtClean="0">
                <a:latin typeface="Century Gothic" panose="020B0502020202020204" pitchFamily="34" charset="0"/>
              </a:rPr>
              <a:t>Intraspecific</a:t>
            </a:r>
            <a:r>
              <a:rPr lang="en-US" u="sng" dirty="0" smtClean="0">
                <a:latin typeface="Century Gothic" panose="020B0502020202020204" pitchFamily="34" charset="0"/>
              </a:rPr>
              <a:t>:</a:t>
            </a:r>
            <a:r>
              <a:rPr lang="en-US" dirty="0" smtClean="0">
                <a:latin typeface="Century Gothic" panose="020B0502020202020204" pitchFamily="34" charset="0"/>
              </a:rPr>
              <a:t> Individuals of the same species struggle against one another for resources such as birds during breeding season defending their nests.</a:t>
            </a:r>
            <a:endParaRPr lang="en-US" b="1" dirty="0" smtClean="0">
              <a:latin typeface="Century Gothic" panose="020B0502020202020204" pitchFamily="34" charset="0"/>
            </a:endParaRPr>
          </a:p>
        </p:txBody>
      </p:sp>
      <p:pic>
        <p:nvPicPr>
          <p:cNvPr id="3074" name="Picture 2" descr="http://0.tqn.com/d/birding/1/G/d/M/-/-/territo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5400" y="2614612"/>
            <a:ext cx="2235200" cy="293370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6380716" y="5548314"/>
            <a:ext cx="2229884" cy="715355"/>
          </a:xfrm>
          <a:prstGeom prst="rect">
            <a:avLst/>
          </a:prstGeom>
        </p:spPr>
        <p:txBody>
          <a:bodyPr vert="horz" lIns="54864" tIns="91440" rtlCol="0">
            <a:normAutofit fontScale="70000" lnSpcReduction="2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ctr">
              <a:buNone/>
            </a:pPr>
            <a:r>
              <a:rPr lang="en-US" cap="small" dirty="0" smtClean="0">
                <a:latin typeface="Century Gothic" panose="020B0502020202020204" pitchFamily="34" charset="0"/>
              </a:rPr>
              <a:t>Red-winged Blackbird</a:t>
            </a:r>
            <a:endParaRPr lang="en-US" cap="small" dirty="0">
              <a:latin typeface="Century Gothic" panose="020B0502020202020204" pitchFamily="34" charset="0"/>
            </a:endParaRPr>
          </a:p>
        </p:txBody>
      </p:sp>
    </p:spTree>
    <p:extLst>
      <p:ext uri="{BB962C8B-B14F-4D97-AF65-F5344CB8AC3E}">
        <p14:creationId xmlns:p14="http://schemas.microsoft.com/office/powerpoint/2010/main" val="217044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0" dirty="0" smtClean="0">
                <a:latin typeface="Century Gothic" panose="020B0502020202020204" pitchFamily="34" charset="0"/>
              </a:rPr>
              <a:t>Relationships</a:t>
            </a:r>
            <a:endParaRPr lang="en-US" sz="4000" b="0" dirty="0">
              <a:latin typeface="Century Gothic" panose="020B0502020202020204" pitchFamily="34" charset="0"/>
            </a:endParaRPr>
          </a:p>
        </p:txBody>
      </p:sp>
      <p:pic>
        <p:nvPicPr>
          <p:cNvPr id="5122" name="Picture 2" descr="http://upload.wikimedia.org/wikipedia/commons/thumb/b/bb/Broken_heart.svg/1250px-Broken_heart.svg.pn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104000"/>
                    </a14:imgEffect>
                  </a14:imgLayer>
                </a14:imgProps>
              </a:ext>
              <a:ext uri="{28A0092B-C50C-407E-A947-70E740481C1C}">
                <a14:useLocalDpi xmlns:a14="http://schemas.microsoft.com/office/drawing/2010/main" val="0"/>
              </a:ext>
            </a:extLst>
          </a:blip>
          <a:srcRect/>
          <a:stretch>
            <a:fillRect/>
          </a:stretch>
        </p:blipFill>
        <p:spPr bwMode="auto">
          <a:xfrm>
            <a:off x="6640412" y="381000"/>
            <a:ext cx="2046388" cy="167640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457200" y="1981200"/>
            <a:ext cx="8229600" cy="4144963"/>
          </a:xfrm>
          <a:prstGeom prst="rect">
            <a:avLst/>
          </a:prstGeom>
        </p:spPr>
        <p:txBody>
          <a:bodyPr/>
          <a:lst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a:lstStyle>
          <a:p>
            <a:endParaRPr lang="en-US" dirty="0" smtClean="0"/>
          </a:p>
        </p:txBody>
      </p:sp>
      <p:sp>
        <p:nvSpPr>
          <p:cNvPr id="6" name="Content Placeholder 2"/>
          <p:cNvSpPr txBox="1">
            <a:spLocks/>
          </p:cNvSpPr>
          <p:nvPr/>
        </p:nvSpPr>
        <p:spPr>
          <a:xfrm>
            <a:off x="457200" y="1828800"/>
            <a:ext cx="8382000" cy="4495799"/>
          </a:xfrm>
          <a:prstGeom prst="rect">
            <a:avLst/>
          </a:prstGeom>
        </p:spPr>
        <p:txBody>
          <a:bodyPr/>
          <a:lst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a:lstStyle>
          <a:p>
            <a:r>
              <a:rPr lang="en-US" sz="2200" dirty="0" smtClean="0">
                <a:solidFill>
                  <a:schemeClr val="tx1"/>
                </a:solidFill>
                <a:latin typeface="Century Gothic" panose="020B0502020202020204" pitchFamily="34" charset="0"/>
              </a:rPr>
              <a:t>Most animals are consumers. They feed on other consumers or on producers. </a:t>
            </a:r>
          </a:p>
          <a:p>
            <a:r>
              <a:rPr lang="en-US" sz="2200" dirty="0" smtClean="0">
                <a:solidFill>
                  <a:schemeClr val="tx1"/>
                </a:solidFill>
                <a:latin typeface="Century Gothic" panose="020B0502020202020204" pitchFamily="34" charset="0"/>
              </a:rPr>
              <a:t>The consumers are part of a common interspecific relationship.</a:t>
            </a:r>
          </a:p>
          <a:p>
            <a:r>
              <a:rPr lang="en-US" sz="2200" b="1" u="sng" dirty="0" smtClean="0">
                <a:solidFill>
                  <a:schemeClr val="tx1"/>
                </a:solidFill>
                <a:latin typeface="Century Gothic" panose="020B0502020202020204" pitchFamily="34" charset="0"/>
              </a:rPr>
              <a:t>Predator-Prey</a:t>
            </a:r>
            <a:r>
              <a:rPr lang="en-US" sz="2200" u="sng" dirty="0" smtClean="0">
                <a:solidFill>
                  <a:schemeClr val="tx1"/>
                </a:solidFill>
                <a:latin typeface="Century Gothic" panose="020B0502020202020204" pitchFamily="34" charset="0"/>
              </a:rPr>
              <a:t>:</a:t>
            </a:r>
            <a:r>
              <a:rPr lang="en-US" sz="2200" dirty="0" smtClean="0">
                <a:solidFill>
                  <a:schemeClr val="tx1"/>
                </a:solidFill>
                <a:latin typeface="Century Gothic" panose="020B0502020202020204" pitchFamily="34" charset="0"/>
              </a:rPr>
              <a:t> Species that are well-adapted to hunting, killing, and consuming other organisms are predators. Species that get hunted and consumed are prey. </a:t>
            </a:r>
          </a:p>
          <a:p>
            <a:r>
              <a:rPr lang="en-US" sz="2200" b="1" u="sng" dirty="0" smtClean="0">
                <a:solidFill>
                  <a:schemeClr val="tx1"/>
                </a:solidFill>
                <a:latin typeface="Century Gothic" panose="020B0502020202020204" pitchFamily="34" charset="0"/>
              </a:rPr>
              <a:t>Predation</a:t>
            </a:r>
            <a:r>
              <a:rPr lang="en-US" sz="2200" u="sng" dirty="0" smtClean="0">
                <a:solidFill>
                  <a:schemeClr val="tx1"/>
                </a:solidFill>
                <a:latin typeface="Century Gothic" panose="020B0502020202020204" pitchFamily="34" charset="0"/>
              </a:rPr>
              <a:t>:</a:t>
            </a:r>
            <a:r>
              <a:rPr lang="en-US" sz="2200" dirty="0" smtClean="0">
                <a:solidFill>
                  <a:schemeClr val="tx1"/>
                </a:solidFill>
                <a:latin typeface="Century Gothic" panose="020B0502020202020204" pitchFamily="34" charset="0"/>
              </a:rPr>
              <a:t> The process in which one organism captures and feeds upon another organism.</a:t>
            </a:r>
          </a:p>
          <a:p>
            <a:r>
              <a:rPr lang="en-US" sz="2200" dirty="0" smtClean="0">
                <a:solidFill>
                  <a:schemeClr val="tx1"/>
                </a:solidFill>
                <a:latin typeface="Century Gothic" panose="020B0502020202020204" pitchFamily="34" charset="0"/>
              </a:rPr>
              <a:t>Herbivores are predators because they prey on bushes and grass. </a:t>
            </a:r>
          </a:p>
        </p:txBody>
      </p:sp>
    </p:spTree>
    <p:extLst>
      <p:ext uri="{BB962C8B-B14F-4D97-AF65-F5344CB8AC3E}">
        <p14:creationId xmlns:p14="http://schemas.microsoft.com/office/powerpoint/2010/main" val="34623632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3635</TotalTime>
  <Words>702</Words>
  <Application>Microsoft Office PowerPoint</Application>
  <PresentationFormat>On-screen Show (4:3)</PresentationFormat>
  <Paragraphs>83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Module</vt:lpstr>
      <vt:lpstr>Group and Individual Interactions</vt:lpstr>
      <vt:lpstr>Organism Interactions with Environment</vt:lpstr>
      <vt:lpstr>Niches</vt:lpstr>
      <vt:lpstr>Competition</vt:lpstr>
      <vt:lpstr>Outcomes of Competitive Exclusion</vt:lpstr>
      <vt:lpstr>What if…</vt:lpstr>
      <vt:lpstr>Ecological Equivalents</vt:lpstr>
      <vt:lpstr>More on Competition…</vt:lpstr>
      <vt:lpstr>Relationships</vt:lpstr>
      <vt:lpstr>Closer Relationships</vt:lpstr>
      <vt:lpstr>Closer Relationships Continued</vt:lpstr>
      <vt:lpstr>Survival Strategies</vt:lpstr>
      <vt:lpstr>Survival Strategies</vt:lpstr>
      <vt:lpstr>Other Group Behaviors</vt:lpstr>
      <vt:lpstr>Dispersion Patterns</vt:lpstr>
      <vt:lpstr>Changing Populations</vt:lpstr>
      <vt:lpstr>PowerPoint Presentation</vt:lpstr>
      <vt:lpstr>Limiting Factors</vt:lpstr>
      <vt:lpstr>Succession</vt:lpstr>
      <vt:lpstr>Secondary Succession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Reed</dc:creator>
  <cp:lastModifiedBy>Dan Reed</cp:lastModifiedBy>
  <cp:revision>22</cp:revision>
  <dcterms:created xsi:type="dcterms:W3CDTF">2014-09-07T16:36:28Z</dcterms:created>
  <dcterms:modified xsi:type="dcterms:W3CDTF">2015-07-18T02:00:49Z</dcterms:modified>
</cp:coreProperties>
</file>